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0" r:id="rId1"/>
  </p:sldMasterIdLst>
  <p:notesMasterIdLst>
    <p:notesMasterId r:id="rId54"/>
  </p:notesMasterIdLst>
  <p:sldIdLst>
    <p:sldId id="256" r:id="rId2"/>
    <p:sldId id="257" r:id="rId3"/>
    <p:sldId id="274" r:id="rId4"/>
    <p:sldId id="322" r:id="rId5"/>
    <p:sldId id="323" r:id="rId6"/>
    <p:sldId id="324" r:id="rId7"/>
    <p:sldId id="325" r:id="rId8"/>
    <p:sldId id="326" r:id="rId9"/>
    <p:sldId id="327" r:id="rId10"/>
    <p:sldId id="275" r:id="rId11"/>
    <p:sldId id="276" r:id="rId12"/>
    <p:sldId id="277" r:id="rId13"/>
    <p:sldId id="278" r:id="rId14"/>
    <p:sldId id="280" r:id="rId15"/>
    <p:sldId id="267" r:id="rId16"/>
    <p:sldId id="264" r:id="rId17"/>
    <p:sldId id="283" r:id="rId18"/>
    <p:sldId id="297" r:id="rId19"/>
    <p:sldId id="301" r:id="rId20"/>
    <p:sldId id="299" r:id="rId21"/>
    <p:sldId id="298" r:id="rId22"/>
    <p:sldId id="282" r:id="rId23"/>
    <p:sldId id="281" r:id="rId24"/>
    <p:sldId id="290" r:id="rId25"/>
    <p:sldId id="259" r:id="rId26"/>
    <p:sldId id="304" r:id="rId27"/>
    <p:sldId id="305" r:id="rId28"/>
    <p:sldId id="306" r:id="rId29"/>
    <p:sldId id="307" r:id="rId30"/>
    <p:sldId id="308" r:id="rId31"/>
    <p:sldId id="309" r:id="rId32"/>
    <p:sldId id="311" r:id="rId33"/>
    <p:sldId id="310" r:id="rId34"/>
    <p:sldId id="313" r:id="rId35"/>
    <p:sldId id="312" r:id="rId36"/>
    <p:sldId id="314" r:id="rId37"/>
    <p:sldId id="315" r:id="rId38"/>
    <p:sldId id="316" r:id="rId39"/>
    <p:sldId id="317" r:id="rId40"/>
    <p:sldId id="319" r:id="rId41"/>
    <p:sldId id="284" r:id="rId42"/>
    <p:sldId id="289" r:id="rId43"/>
    <p:sldId id="271" r:id="rId44"/>
    <p:sldId id="291" r:id="rId45"/>
    <p:sldId id="292" r:id="rId46"/>
    <p:sldId id="263" r:id="rId47"/>
    <p:sldId id="303" r:id="rId48"/>
    <p:sldId id="260" r:id="rId49"/>
    <p:sldId id="261" r:id="rId50"/>
    <p:sldId id="321" r:id="rId51"/>
    <p:sldId id="302" r:id="rId52"/>
    <p:sldId id="26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5" autoAdjust="0"/>
    <p:restoredTop sz="94737" autoAdjust="0"/>
  </p:normalViewPr>
  <p:slideViewPr>
    <p:cSldViewPr snapToGrid="0" snapToObjects="1">
      <p:cViewPr varScale="1">
        <p:scale>
          <a:sx n="132" d="100"/>
          <a:sy n="132" d="100"/>
        </p:scale>
        <p:origin x="-12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2C365-A4C7-1546-9A85-DD6B808BE0FA}" type="doc">
      <dgm:prSet loTypeId="urn:microsoft.com/office/officeart/2008/layout/SquareAccent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E06752-E0EA-DE4A-A968-3C2F441C1D1F}">
      <dgm:prSet custT="1"/>
      <dgm:spPr/>
      <dgm:t>
        <a:bodyPr/>
        <a:lstStyle/>
        <a:p>
          <a:pPr algn="ctr" rtl="0"/>
          <a:r>
            <a:rPr lang="en-US" sz="2200" dirty="0" smtClean="0"/>
            <a:t>Language</a:t>
          </a:r>
          <a:endParaRPr lang="en-US" sz="2200" dirty="0"/>
        </a:p>
      </dgm:t>
    </dgm:pt>
    <dgm:pt modelId="{CF8F50E3-024F-234A-86D0-FDD4E4DA2EEC}" type="parTrans" cxnId="{5A63BA92-14A2-144D-A90F-1DDD98D51534}">
      <dgm:prSet/>
      <dgm:spPr/>
      <dgm:t>
        <a:bodyPr/>
        <a:lstStyle/>
        <a:p>
          <a:endParaRPr lang="en-US"/>
        </a:p>
      </dgm:t>
    </dgm:pt>
    <dgm:pt modelId="{AA09CB32-DF4D-A740-8514-A8ACCE160446}" type="sibTrans" cxnId="{5A63BA92-14A2-144D-A90F-1DDD98D51534}">
      <dgm:prSet/>
      <dgm:spPr/>
      <dgm:t>
        <a:bodyPr/>
        <a:lstStyle/>
        <a:p>
          <a:endParaRPr lang="en-US"/>
        </a:p>
      </dgm:t>
    </dgm:pt>
    <dgm:pt modelId="{A66FB1F4-BC43-3F46-A1D6-6CD26E9BF55F}">
      <dgm:prSet custT="1"/>
      <dgm:spPr/>
      <dgm:t>
        <a:bodyPr/>
        <a:lstStyle/>
        <a:p>
          <a:pPr algn="ctr" rtl="0"/>
          <a:r>
            <a:rPr lang="en-US" sz="2000" dirty="0" smtClean="0"/>
            <a:t>Up-regulation</a:t>
          </a:r>
          <a:endParaRPr lang="en-US" sz="2000" dirty="0"/>
        </a:p>
      </dgm:t>
    </dgm:pt>
    <dgm:pt modelId="{C4DD2310-4D58-8346-8B46-C6A4C9C75F33}" type="parTrans" cxnId="{7FFFC5E0-55F8-224B-ADBC-7BCAEB5892BA}">
      <dgm:prSet/>
      <dgm:spPr/>
      <dgm:t>
        <a:bodyPr/>
        <a:lstStyle/>
        <a:p>
          <a:endParaRPr lang="en-US"/>
        </a:p>
      </dgm:t>
    </dgm:pt>
    <dgm:pt modelId="{0EBA6DA3-AC44-B549-8F79-E47D90B3D40C}" type="sibTrans" cxnId="{7FFFC5E0-55F8-224B-ADBC-7BCAEB5892BA}">
      <dgm:prSet/>
      <dgm:spPr/>
      <dgm:t>
        <a:bodyPr/>
        <a:lstStyle/>
        <a:p>
          <a:endParaRPr lang="en-US"/>
        </a:p>
      </dgm:t>
    </dgm:pt>
    <dgm:pt modelId="{30A96DE5-1019-4B46-B77D-7E257C3874DB}">
      <dgm:prSet custT="1"/>
      <dgm:spPr/>
      <dgm:t>
        <a:bodyPr/>
        <a:lstStyle/>
        <a:p>
          <a:pPr algn="ctr" rtl="0"/>
          <a:r>
            <a:rPr lang="en-US" sz="2000" dirty="0" smtClean="0"/>
            <a:t>Down-regulation</a:t>
          </a:r>
          <a:endParaRPr lang="en-US" sz="2000" dirty="0"/>
        </a:p>
      </dgm:t>
    </dgm:pt>
    <dgm:pt modelId="{91FE749D-02A2-D644-A50A-BEDBA969214E}" type="parTrans" cxnId="{5B2C3999-7397-524B-B80E-58214DA03669}">
      <dgm:prSet/>
      <dgm:spPr/>
      <dgm:t>
        <a:bodyPr/>
        <a:lstStyle/>
        <a:p>
          <a:endParaRPr lang="en-US"/>
        </a:p>
      </dgm:t>
    </dgm:pt>
    <dgm:pt modelId="{7A5AC20C-687A-5644-B899-298E2D070EFC}" type="sibTrans" cxnId="{5B2C3999-7397-524B-B80E-58214DA03669}">
      <dgm:prSet/>
      <dgm:spPr/>
      <dgm:t>
        <a:bodyPr/>
        <a:lstStyle/>
        <a:p>
          <a:endParaRPr lang="en-US"/>
        </a:p>
      </dgm:t>
    </dgm:pt>
    <dgm:pt modelId="{614D4F89-40BB-DB4E-9268-11BE63D1F0EF}">
      <dgm:prSet/>
      <dgm:spPr/>
      <dgm:t>
        <a:bodyPr/>
        <a:lstStyle/>
        <a:p>
          <a:pPr rtl="0"/>
          <a:r>
            <a:rPr lang="en-US" dirty="0" smtClean="0"/>
            <a:t>Self-control games</a:t>
          </a:r>
          <a:endParaRPr lang="en-US" dirty="0"/>
        </a:p>
      </dgm:t>
    </dgm:pt>
    <dgm:pt modelId="{8CDEC171-F872-824B-A638-1415626D1753}" type="parTrans" cxnId="{768D6025-A7A5-0546-B32E-B243AD6961D6}">
      <dgm:prSet/>
      <dgm:spPr/>
      <dgm:t>
        <a:bodyPr/>
        <a:lstStyle/>
        <a:p>
          <a:endParaRPr lang="en-US"/>
        </a:p>
      </dgm:t>
    </dgm:pt>
    <dgm:pt modelId="{17F67B7B-02F8-7949-B727-C3F2878E66BE}" type="sibTrans" cxnId="{768D6025-A7A5-0546-B32E-B243AD6961D6}">
      <dgm:prSet/>
      <dgm:spPr/>
      <dgm:t>
        <a:bodyPr/>
        <a:lstStyle/>
        <a:p>
          <a:endParaRPr lang="en-US"/>
        </a:p>
      </dgm:t>
    </dgm:pt>
    <dgm:pt modelId="{0F6ED9CB-D1BA-6247-9621-4F5ED735463D}" type="pres">
      <dgm:prSet presAssocID="{02D2C365-A4C7-1546-9A85-DD6B808BE0F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513E1F-C9E4-564D-8997-C10B3A2D1563}" type="pres">
      <dgm:prSet presAssocID="{80E06752-E0EA-DE4A-A968-3C2F441C1D1F}" presName="root" presStyleCnt="0">
        <dgm:presLayoutVars>
          <dgm:chMax/>
          <dgm:chPref/>
        </dgm:presLayoutVars>
      </dgm:prSet>
      <dgm:spPr/>
    </dgm:pt>
    <dgm:pt modelId="{BC68F6A1-C10A-9841-8100-FE111497143F}" type="pres">
      <dgm:prSet presAssocID="{80E06752-E0EA-DE4A-A968-3C2F441C1D1F}" presName="rootComposite" presStyleCnt="0">
        <dgm:presLayoutVars/>
      </dgm:prSet>
      <dgm:spPr/>
    </dgm:pt>
    <dgm:pt modelId="{7E58B7F9-F1E8-D74A-B792-57A041C233BD}" type="pres">
      <dgm:prSet presAssocID="{80E06752-E0EA-DE4A-A968-3C2F441C1D1F}" presName="ParentAccent" presStyleLbl="alignNode1" presStyleIdx="0" presStyleCnt="4" custFlipVert="1" custFlipHor="1" custScaleX="83861" custScaleY="1358363" custLinFactY="174166" custLinFactNeighborX="-13" custLinFactNeighborY="200000"/>
      <dgm:spPr/>
    </dgm:pt>
    <dgm:pt modelId="{38C39250-7828-0E40-AEBB-AD1942998930}" type="pres">
      <dgm:prSet presAssocID="{80E06752-E0EA-DE4A-A968-3C2F441C1D1F}" presName="ParentSmallAccent" presStyleLbl="fgAcc1" presStyleIdx="0" presStyleCnt="4"/>
      <dgm:spPr/>
    </dgm:pt>
    <dgm:pt modelId="{EA173617-4C96-C94A-A1C2-2F81FEC99F64}" type="pres">
      <dgm:prSet presAssocID="{80E06752-E0EA-DE4A-A968-3C2F441C1D1F}" presName="Parent" presStyleLbl="revTx" presStyleIdx="0" presStyleCnt="4" custScaleY="128738" custLinFactY="-66968" custLinFactNeighborY="-100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A88FE-371B-9C40-B81C-1A7AB35381E6}" type="pres">
      <dgm:prSet presAssocID="{80E06752-E0EA-DE4A-A968-3C2F441C1D1F}" presName="childShape" presStyleCnt="0">
        <dgm:presLayoutVars>
          <dgm:chMax val="0"/>
          <dgm:chPref val="0"/>
        </dgm:presLayoutVars>
      </dgm:prSet>
      <dgm:spPr/>
    </dgm:pt>
    <dgm:pt modelId="{3E2D7CC4-5E22-D44E-83E0-F12FBB55A65E}" type="pres">
      <dgm:prSet presAssocID="{A66FB1F4-BC43-3F46-A1D6-6CD26E9BF55F}" presName="root" presStyleCnt="0">
        <dgm:presLayoutVars>
          <dgm:chMax/>
          <dgm:chPref/>
        </dgm:presLayoutVars>
      </dgm:prSet>
      <dgm:spPr/>
    </dgm:pt>
    <dgm:pt modelId="{5B6EC656-0CA5-EC42-83DE-4CB25B7DA0AA}" type="pres">
      <dgm:prSet presAssocID="{A66FB1F4-BC43-3F46-A1D6-6CD26E9BF55F}" presName="rootComposite" presStyleCnt="0">
        <dgm:presLayoutVars/>
      </dgm:prSet>
      <dgm:spPr/>
    </dgm:pt>
    <dgm:pt modelId="{67618C58-47B7-954B-B5B8-45A41C14FE37}" type="pres">
      <dgm:prSet presAssocID="{A66FB1F4-BC43-3F46-A1D6-6CD26E9BF55F}" presName="ParentAccent" presStyleLbl="alignNode1" presStyleIdx="1" presStyleCnt="4" custScaleY="1345632" custLinFactY="211315" custLinFactNeighborX="-3473" custLinFactNeighborY="300000"/>
      <dgm:spPr/>
    </dgm:pt>
    <dgm:pt modelId="{FB899EEE-3F92-C349-A3B7-7BA752568882}" type="pres">
      <dgm:prSet presAssocID="{A66FB1F4-BC43-3F46-A1D6-6CD26E9BF55F}" presName="ParentSmallAccent" presStyleLbl="fgAcc1" presStyleIdx="1" presStyleCnt="4" custFlipVert="0" custFlipHor="0" custScaleX="46522" custScaleY="50356"/>
      <dgm:spPr/>
    </dgm:pt>
    <dgm:pt modelId="{4F143A98-B16C-4147-999B-774231C0C595}" type="pres">
      <dgm:prSet presAssocID="{A66FB1F4-BC43-3F46-A1D6-6CD26E9BF55F}" presName="Parent" presStyleLbl="revTx" presStyleIdx="1" presStyleCnt="4" custLinFactNeighborX="-4314" custLinFactNeighborY="-6134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C6002-483F-9645-AD31-907904DB143C}" type="pres">
      <dgm:prSet presAssocID="{A66FB1F4-BC43-3F46-A1D6-6CD26E9BF55F}" presName="childShape" presStyleCnt="0">
        <dgm:presLayoutVars>
          <dgm:chMax val="0"/>
          <dgm:chPref val="0"/>
        </dgm:presLayoutVars>
      </dgm:prSet>
      <dgm:spPr/>
    </dgm:pt>
    <dgm:pt modelId="{4194DE4D-74B4-CE40-983C-AD6BDF26E4B4}" type="pres">
      <dgm:prSet presAssocID="{30A96DE5-1019-4B46-B77D-7E257C3874DB}" presName="root" presStyleCnt="0">
        <dgm:presLayoutVars>
          <dgm:chMax/>
          <dgm:chPref/>
        </dgm:presLayoutVars>
      </dgm:prSet>
      <dgm:spPr/>
    </dgm:pt>
    <dgm:pt modelId="{719CE989-0F01-734E-8C08-4CE7A7918429}" type="pres">
      <dgm:prSet presAssocID="{30A96DE5-1019-4B46-B77D-7E257C3874DB}" presName="rootComposite" presStyleCnt="0">
        <dgm:presLayoutVars/>
      </dgm:prSet>
      <dgm:spPr/>
    </dgm:pt>
    <dgm:pt modelId="{5286CEF4-ACB2-F644-B076-E85B03D6E833}" type="pres">
      <dgm:prSet presAssocID="{30A96DE5-1019-4B46-B77D-7E257C3874DB}" presName="ParentAccent" presStyleLbl="alignNode1" presStyleIdx="2" presStyleCnt="4" custScaleX="87907" custScaleY="1644233" custLinFactY="100000" custLinFactNeighborX="-9851" custLinFactNeighborY="118607"/>
      <dgm:spPr/>
    </dgm:pt>
    <dgm:pt modelId="{A5E3754C-FE3B-9F48-8AD1-721230F06898}" type="pres">
      <dgm:prSet presAssocID="{30A96DE5-1019-4B46-B77D-7E257C3874DB}" presName="ParentSmallAccent" presStyleLbl="fgAcc1" presStyleIdx="2" presStyleCnt="4"/>
      <dgm:spPr/>
    </dgm:pt>
    <dgm:pt modelId="{C8D627C1-6662-A445-B7A1-27AA018536B4}" type="pres">
      <dgm:prSet presAssocID="{30A96DE5-1019-4B46-B77D-7E257C3874DB}" presName="Parent" presStyleLbl="revTx" presStyleIdx="2" presStyleCnt="4" custLinFactY="-41310" custLinFactNeighborX="-8632" custLinFactNeighborY="-100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02EFE-C567-4346-AA56-09A9978798A0}" type="pres">
      <dgm:prSet presAssocID="{30A96DE5-1019-4B46-B77D-7E257C3874DB}" presName="childShape" presStyleCnt="0">
        <dgm:presLayoutVars>
          <dgm:chMax val="0"/>
          <dgm:chPref val="0"/>
        </dgm:presLayoutVars>
      </dgm:prSet>
      <dgm:spPr/>
    </dgm:pt>
    <dgm:pt modelId="{5A443F3E-B48F-144E-8715-040514808CF2}" type="pres">
      <dgm:prSet presAssocID="{614D4F89-40BB-DB4E-9268-11BE63D1F0EF}" presName="root" presStyleCnt="0">
        <dgm:presLayoutVars>
          <dgm:chMax/>
          <dgm:chPref/>
        </dgm:presLayoutVars>
      </dgm:prSet>
      <dgm:spPr/>
    </dgm:pt>
    <dgm:pt modelId="{972578FE-DF19-5B4F-BBDC-8A3C3DFB12AF}" type="pres">
      <dgm:prSet presAssocID="{614D4F89-40BB-DB4E-9268-11BE63D1F0EF}" presName="rootComposite" presStyleCnt="0">
        <dgm:presLayoutVars/>
      </dgm:prSet>
      <dgm:spPr/>
    </dgm:pt>
    <dgm:pt modelId="{44970521-56CB-7943-9998-939912C637DA}" type="pres">
      <dgm:prSet presAssocID="{614D4F89-40BB-DB4E-9268-11BE63D1F0EF}" presName="ParentAccent" presStyleLbl="alignNode1" presStyleIdx="3" presStyleCnt="4" custScaleY="1717215" custLinFactY="100000" custLinFactNeighborX="-11511" custLinFactNeighborY="187905"/>
      <dgm:spPr/>
    </dgm:pt>
    <dgm:pt modelId="{FEA30857-0CAF-E240-869C-F7249D9040BB}" type="pres">
      <dgm:prSet presAssocID="{614D4F89-40BB-DB4E-9268-11BE63D1F0EF}" presName="ParentSmallAccent" presStyleLbl="fgAcc1" presStyleIdx="3" presStyleCnt="4"/>
      <dgm:spPr/>
    </dgm:pt>
    <dgm:pt modelId="{847E72D1-047F-8946-A750-A58D6C19856A}" type="pres">
      <dgm:prSet presAssocID="{614D4F89-40BB-DB4E-9268-11BE63D1F0EF}" presName="Parent" presStyleLbl="revTx" presStyleIdx="3" presStyleCnt="4" custLinFactY="-100000" custLinFactNeighborX="-11510" custLinFactNeighborY="-18027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DE409-1886-0B43-8B4D-47D72CD26B8F}" type="pres">
      <dgm:prSet presAssocID="{614D4F89-40BB-DB4E-9268-11BE63D1F0EF}" presName="childShape" presStyleCnt="0">
        <dgm:presLayoutVars>
          <dgm:chMax val="0"/>
          <dgm:chPref val="0"/>
        </dgm:presLayoutVars>
      </dgm:prSet>
      <dgm:spPr/>
    </dgm:pt>
  </dgm:ptLst>
  <dgm:cxnLst>
    <dgm:cxn modelId="{5B2C3999-7397-524B-B80E-58214DA03669}" srcId="{02D2C365-A4C7-1546-9A85-DD6B808BE0FA}" destId="{30A96DE5-1019-4B46-B77D-7E257C3874DB}" srcOrd="2" destOrd="0" parTransId="{91FE749D-02A2-D644-A50A-BEDBA969214E}" sibTransId="{7A5AC20C-687A-5644-B899-298E2D070EFC}"/>
    <dgm:cxn modelId="{7FFFC5E0-55F8-224B-ADBC-7BCAEB5892BA}" srcId="{02D2C365-A4C7-1546-9A85-DD6B808BE0FA}" destId="{A66FB1F4-BC43-3F46-A1D6-6CD26E9BF55F}" srcOrd="1" destOrd="0" parTransId="{C4DD2310-4D58-8346-8B46-C6A4C9C75F33}" sibTransId="{0EBA6DA3-AC44-B549-8F79-E47D90B3D40C}"/>
    <dgm:cxn modelId="{E2014CC8-EB5B-1749-A3C1-AC68C83240F8}" type="presOf" srcId="{30A96DE5-1019-4B46-B77D-7E257C3874DB}" destId="{C8D627C1-6662-A445-B7A1-27AA018536B4}" srcOrd="0" destOrd="0" presId="urn:microsoft.com/office/officeart/2008/layout/SquareAccentList"/>
    <dgm:cxn modelId="{5A63BA92-14A2-144D-A90F-1DDD98D51534}" srcId="{02D2C365-A4C7-1546-9A85-DD6B808BE0FA}" destId="{80E06752-E0EA-DE4A-A968-3C2F441C1D1F}" srcOrd="0" destOrd="0" parTransId="{CF8F50E3-024F-234A-86D0-FDD4E4DA2EEC}" sibTransId="{AA09CB32-DF4D-A740-8514-A8ACCE160446}"/>
    <dgm:cxn modelId="{575F26BE-D6BD-A24A-AC87-697112FFD197}" type="presOf" srcId="{02D2C365-A4C7-1546-9A85-DD6B808BE0FA}" destId="{0F6ED9CB-D1BA-6247-9621-4F5ED735463D}" srcOrd="0" destOrd="0" presId="urn:microsoft.com/office/officeart/2008/layout/SquareAccentList"/>
    <dgm:cxn modelId="{5D86E7AF-962B-714B-AF5A-2B846970FD04}" type="presOf" srcId="{614D4F89-40BB-DB4E-9268-11BE63D1F0EF}" destId="{847E72D1-047F-8946-A750-A58D6C19856A}" srcOrd="0" destOrd="0" presId="urn:microsoft.com/office/officeart/2008/layout/SquareAccentList"/>
    <dgm:cxn modelId="{768D6025-A7A5-0546-B32E-B243AD6961D6}" srcId="{02D2C365-A4C7-1546-9A85-DD6B808BE0FA}" destId="{614D4F89-40BB-DB4E-9268-11BE63D1F0EF}" srcOrd="3" destOrd="0" parTransId="{8CDEC171-F872-824B-A638-1415626D1753}" sibTransId="{17F67B7B-02F8-7949-B727-C3F2878E66BE}"/>
    <dgm:cxn modelId="{3CE48E12-1214-D744-98A8-B3A626A3D3C3}" type="presOf" srcId="{A66FB1F4-BC43-3F46-A1D6-6CD26E9BF55F}" destId="{4F143A98-B16C-4147-999B-774231C0C595}" srcOrd="0" destOrd="0" presId="urn:microsoft.com/office/officeart/2008/layout/SquareAccentList"/>
    <dgm:cxn modelId="{AC993AEA-F15C-CC4B-8F77-4BDD09BC8D56}" type="presOf" srcId="{80E06752-E0EA-DE4A-A968-3C2F441C1D1F}" destId="{EA173617-4C96-C94A-A1C2-2F81FEC99F64}" srcOrd="0" destOrd="0" presId="urn:microsoft.com/office/officeart/2008/layout/SquareAccentList"/>
    <dgm:cxn modelId="{BD06231A-72E8-9D49-85F7-41FD61B1300B}" type="presParOf" srcId="{0F6ED9CB-D1BA-6247-9621-4F5ED735463D}" destId="{F6513E1F-C9E4-564D-8997-C10B3A2D1563}" srcOrd="0" destOrd="0" presId="urn:microsoft.com/office/officeart/2008/layout/SquareAccentList"/>
    <dgm:cxn modelId="{C0A6253B-908E-5B44-B664-820B1C60E6E6}" type="presParOf" srcId="{F6513E1F-C9E4-564D-8997-C10B3A2D1563}" destId="{BC68F6A1-C10A-9841-8100-FE111497143F}" srcOrd="0" destOrd="0" presId="urn:microsoft.com/office/officeart/2008/layout/SquareAccentList"/>
    <dgm:cxn modelId="{28FAE5BA-188D-6944-B8EE-CA9ED0A7B3F1}" type="presParOf" srcId="{BC68F6A1-C10A-9841-8100-FE111497143F}" destId="{7E58B7F9-F1E8-D74A-B792-57A041C233BD}" srcOrd="0" destOrd="0" presId="urn:microsoft.com/office/officeart/2008/layout/SquareAccentList"/>
    <dgm:cxn modelId="{C1A2C244-599B-BC49-B72A-3618B971392E}" type="presParOf" srcId="{BC68F6A1-C10A-9841-8100-FE111497143F}" destId="{38C39250-7828-0E40-AEBB-AD1942998930}" srcOrd="1" destOrd="0" presId="urn:microsoft.com/office/officeart/2008/layout/SquareAccentList"/>
    <dgm:cxn modelId="{FA8CB09C-AACF-1D40-8AE5-E7385A1A1615}" type="presParOf" srcId="{BC68F6A1-C10A-9841-8100-FE111497143F}" destId="{EA173617-4C96-C94A-A1C2-2F81FEC99F64}" srcOrd="2" destOrd="0" presId="urn:microsoft.com/office/officeart/2008/layout/SquareAccentList"/>
    <dgm:cxn modelId="{B56C4217-FFF6-3B47-ABFD-E27A56F2FC7E}" type="presParOf" srcId="{F6513E1F-C9E4-564D-8997-C10B3A2D1563}" destId="{B27A88FE-371B-9C40-B81C-1A7AB35381E6}" srcOrd="1" destOrd="0" presId="urn:microsoft.com/office/officeart/2008/layout/SquareAccentList"/>
    <dgm:cxn modelId="{A614B72A-2714-214B-AD48-A70739E0713D}" type="presParOf" srcId="{0F6ED9CB-D1BA-6247-9621-4F5ED735463D}" destId="{3E2D7CC4-5E22-D44E-83E0-F12FBB55A65E}" srcOrd="1" destOrd="0" presId="urn:microsoft.com/office/officeart/2008/layout/SquareAccentList"/>
    <dgm:cxn modelId="{FC4EA0E0-CC09-5E4C-A1AC-2A1929CAE50A}" type="presParOf" srcId="{3E2D7CC4-5E22-D44E-83E0-F12FBB55A65E}" destId="{5B6EC656-0CA5-EC42-83DE-4CB25B7DA0AA}" srcOrd="0" destOrd="0" presId="urn:microsoft.com/office/officeart/2008/layout/SquareAccentList"/>
    <dgm:cxn modelId="{F017F7AF-4609-6D48-9C75-8C8A01BC5D47}" type="presParOf" srcId="{5B6EC656-0CA5-EC42-83DE-4CB25B7DA0AA}" destId="{67618C58-47B7-954B-B5B8-45A41C14FE37}" srcOrd="0" destOrd="0" presId="urn:microsoft.com/office/officeart/2008/layout/SquareAccentList"/>
    <dgm:cxn modelId="{19344A0E-6932-1642-8B28-8C5AAABA74E7}" type="presParOf" srcId="{5B6EC656-0CA5-EC42-83DE-4CB25B7DA0AA}" destId="{FB899EEE-3F92-C349-A3B7-7BA752568882}" srcOrd="1" destOrd="0" presId="urn:microsoft.com/office/officeart/2008/layout/SquareAccentList"/>
    <dgm:cxn modelId="{6A7D9D27-A5B5-5446-99D2-0CE4741FBFD0}" type="presParOf" srcId="{5B6EC656-0CA5-EC42-83DE-4CB25B7DA0AA}" destId="{4F143A98-B16C-4147-999B-774231C0C595}" srcOrd="2" destOrd="0" presId="urn:microsoft.com/office/officeart/2008/layout/SquareAccentList"/>
    <dgm:cxn modelId="{3DD0F875-49E5-5144-BF79-D7718AE80DC3}" type="presParOf" srcId="{3E2D7CC4-5E22-D44E-83E0-F12FBB55A65E}" destId="{BB7C6002-483F-9645-AD31-907904DB143C}" srcOrd="1" destOrd="0" presId="urn:microsoft.com/office/officeart/2008/layout/SquareAccentList"/>
    <dgm:cxn modelId="{86760290-2258-C847-ADA9-885A1CD58D97}" type="presParOf" srcId="{0F6ED9CB-D1BA-6247-9621-4F5ED735463D}" destId="{4194DE4D-74B4-CE40-983C-AD6BDF26E4B4}" srcOrd="2" destOrd="0" presId="urn:microsoft.com/office/officeart/2008/layout/SquareAccentList"/>
    <dgm:cxn modelId="{7508E95E-B36C-BC44-9302-0C3FEE176939}" type="presParOf" srcId="{4194DE4D-74B4-CE40-983C-AD6BDF26E4B4}" destId="{719CE989-0F01-734E-8C08-4CE7A7918429}" srcOrd="0" destOrd="0" presId="urn:microsoft.com/office/officeart/2008/layout/SquareAccentList"/>
    <dgm:cxn modelId="{D47D0932-42BD-FF42-B49A-CD5DFBD920E4}" type="presParOf" srcId="{719CE989-0F01-734E-8C08-4CE7A7918429}" destId="{5286CEF4-ACB2-F644-B076-E85B03D6E833}" srcOrd="0" destOrd="0" presId="urn:microsoft.com/office/officeart/2008/layout/SquareAccentList"/>
    <dgm:cxn modelId="{2F54AAA3-1C99-2B48-9D43-C2E433126E01}" type="presParOf" srcId="{719CE989-0F01-734E-8C08-4CE7A7918429}" destId="{A5E3754C-FE3B-9F48-8AD1-721230F06898}" srcOrd="1" destOrd="0" presId="urn:microsoft.com/office/officeart/2008/layout/SquareAccentList"/>
    <dgm:cxn modelId="{D513A5DE-846E-F543-99BE-48D1829163FC}" type="presParOf" srcId="{719CE989-0F01-734E-8C08-4CE7A7918429}" destId="{C8D627C1-6662-A445-B7A1-27AA018536B4}" srcOrd="2" destOrd="0" presId="urn:microsoft.com/office/officeart/2008/layout/SquareAccentList"/>
    <dgm:cxn modelId="{B17DDF2A-BF0E-7B49-99DE-F33AA9C20694}" type="presParOf" srcId="{4194DE4D-74B4-CE40-983C-AD6BDF26E4B4}" destId="{20302EFE-C567-4346-AA56-09A9978798A0}" srcOrd="1" destOrd="0" presId="urn:microsoft.com/office/officeart/2008/layout/SquareAccentList"/>
    <dgm:cxn modelId="{AAC7976B-FB4C-5E4F-A874-242C606BA466}" type="presParOf" srcId="{0F6ED9CB-D1BA-6247-9621-4F5ED735463D}" destId="{5A443F3E-B48F-144E-8715-040514808CF2}" srcOrd="3" destOrd="0" presId="urn:microsoft.com/office/officeart/2008/layout/SquareAccentList"/>
    <dgm:cxn modelId="{94F3FC49-3B04-0745-A4E1-AF3E4BA523CC}" type="presParOf" srcId="{5A443F3E-B48F-144E-8715-040514808CF2}" destId="{972578FE-DF19-5B4F-BBDC-8A3C3DFB12AF}" srcOrd="0" destOrd="0" presId="urn:microsoft.com/office/officeart/2008/layout/SquareAccentList"/>
    <dgm:cxn modelId="{49CAA7E2-E8BF-C346-B4FE-D81BDF431E7A}" type="presParOf" srcId="{972578FE-DF19-5B4F-BBDC-8A3C3DFB12AF}" destId="{44970521-56CB-7943-9998-939912C637DA}" srcOrd="0" destOrd="0" presId="urn:microsoft.com/office/officeart/2008/layout/SquareAccentList"/>
    <dgm:cxn modelId="{9B5C6A66-1B69-4047-9AF9-92C3A1D20E6D}" type="presParOf" srcId="{972578FE-DF19-5B4F-BBDC-8A3C3DFB12AF}" destId="{FEA30857-0CAF-E240-869C-F7249D9040BB}" srcOrd="1" destOrd="0" presId="urn:microsoft.com/office/officeart/2008/layout/SquareAccentList"/>
    <dgm:cxn modelId="{15E5B0DF-BDEE-134A-B5B3-ABB3E87C09BC}" type="presParOf" srcId="{972578FE-DF19-5B4F-BBDC-8A3C3DFB12AF}" destId="{847E72D1-047F-8946-A750-A58D6C19856A}" srcOrd="2" destOrd="0" presId="urn:microsoft.com/office/officeart/2008/layout/SquareAccentList"/>
    <dgm:cxn modelId="{4AC5BE49-EC3A-4F41-8060-0130EA0264B2}" type="presParOf" srcId="{5A443F3E-B48F-144E-8715-040514808CF2}" destId="{886DE409-1886-0B43-8B4D-47D72CD26B8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8B7F9-F1E8-D74A-B792-57A041C233BD}">
      <dsp:nvSpPr>
        <dsp:cNvPr id="0" name=""/>
        <dsp:cNvSpPr/>
      </dsp:nvSpPr>
      <dsp:spPr>
        <a:xfrm flipH="1" flipV="1">
          <a:off x="158528" y="864786"/>
          <a:ext cx="1647492" cy="313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39250-7828-0E40-AEBB-AD1942998930}">
      <dsp:nvSpPr>
        <dsp:cNvPr id="0" name=""/>
        <dsp:cNvSpPr/>
      </dsp:nvSpPr>
      <dsp:spPr>
        <a:xfrm>
          <a:off x="254" y="1540988"/>
          <a:ext cx="144323" cy="14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73617-4C96-C94A-A1C2-2F81FEC99F64}">
      <dsp:nvSpPr>
        <dsp:cNvPr id="0" name=""/>
        <dsp:cNvSpPr/>
      </dsp:nvSpPr>
      <dsp:spPr>
        <a:xfrm>
          <a:off x="254" y="286089"/>
          <a:ext cx="1964551" cy="53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Language</a:t>
          </a:r>
          <a:endParaRPr lang="en-US" sz="2200" kern="1200" dirty="0"/>
        </a:p>
      </dsp:txBody>
      <dsp:txXfrm>
        <a:off x="254" y="286089"/>
        <a:ext cx="1964551" cy="534514"/>
      </dsp:txXfrm>
    </dsp:sp>
    <dsp:sp modelId="{67618C58-47B7-954B-B5B8-45A41C14FE37}">
      <dsp:nvSpPr>
        <dsp:cNvPr id="0" name=""/>
        <dsp:cNvSpPr/>
      </dsp:nvSpPr>
      <dsp:spPr>
        <a:xfrm>
          <a:off x="1994805" y="1181770"/>
          <a:ext cx="1964551" cy="31100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99EEE-3F92-C349-A3B7-7BA752568882}">
      <dsp:nvSpPr>
        <dsp:cNvPr id="0" name=""/>
        <dsp:cNvSpPr/>
      </dsp:nvSpPr>
      <dsp:spPr>
        <a:xfrm>
          <a:off x="2101624" y="1562100"/>
          <a:ext cx="67141" cy="72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43A98-B16C-4147-999B-774231C0C595}">
      <dsp:nvSpPr>
        <dsp:cNvPr id="0" name=""/>
        <dsp:cNvSpPr/>
      </dsp:nvSpPr>
      <dsp:spPr>
        <a:xfrm>
          <a:off x="1978283" y="769582"/>
          <a:ext cx="1964551" cy="41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Up-regulation</a:t>
          </a:r>
          <a:endParaRPr lang="en-US" sz="2000" kern="1200" dirty="0"/>
        </a:p>
      </dsp:txBody>
      <dsp:txXfrm>
        <a:off x="1978283" y="769582"/>
        <a:ext cx="1964551" cy="415195"/>
      </dsp:txXfrm>
    </dsp:sp>
    <dsp:sp modelId="{5286CEF4-ACB2-F644-B076-E85B03D6E833}">
      <dsp:nvSpPr>
        <dsp:cNvPr id="0" name=""/>
        <dsp:cNvSpPr/>
      </dsp:nvSpPr>
      <dsp:spPr>
        <a:xfrm>
          <a:off x="4051072" y="505252"/>
          <a:ext cx="1726978" cy="38002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3754C-FE3B-9F48-8AD1-721230F06898}">
      <dsp:nvSpPr>
        <dsp:cNvPr id="0" name=""/>
        <dsp:cNvSpPr/>
      </dsp:nvSpPr>
      <dsp:spPr>
        <a:xfrm>
          <a:off x="4125813" y="1871345"/>
          <a:ext cx="144323" cy="14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627C1-6662-A445-B7A1-27AA018536B4}">
      <dsp:nvSpPr>
        <dsp:cNvPr id="0" name=""/>
        <dsp:cNvSpPr/>
      </dsp:nvSpPr>
      <dsp:spPr>
        <a:xfrm>
          <a:off x="3956233" y="782636"/>
          <a:ext cx="1964551" cy="41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Down-regulation</a:t>
          </a:r>
          <a:endParaRPr lang="en-US" sz="2000" kern="1200" dirty="0"/>
        </a:p>
      </dsp:txBody>
      <dsp:txXfrm>
        <a:off x="3956233" y="782636"/>
        <a:ext cx="1964551" cy="415195"/>
      </dsp:txXfrm>
    </dsp:sp>
    <dsp:sp modelId="{44970521-56CB-7943-9998-939912C637DA}">
      <dsp:nvSpPr>
        <dsp:cNvPr id="0" name=""/>
        <dsp:cNvSpPr/>
      </dsp:nvSpPr>
      <dsp:spPr>
        <a:xfrm>
          <a:off x="5962453" y="665416"/>
          <a:ext cx="1964551" cy="39688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30857-0CAF-E240-869C-F7249D9040BB}">
      <dsp:nvSpPr>
        <dsp:cNvPr id="0" name=""/>
        <dsp:cNvSpPr/>
      </dsp:nvSpPr>
      <dsp:spPr>
        <a:xfrm>
          <a:off x="6188593" y="1955684"/>
          <a:ext cx="144323" cy="14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72D1-047F-8946-A750-A58D6C19856A}">
      <dsp:nvSpPr>
        <dsp:cNvPr id="0" name=""/>
        <dsp:cNvSpPr/>
      </dsp:nvSpPr>
      <dsp:spPr>
        <a:xfrm>
          <a:off x="5962473" y="290011"/>
          <a:ext cx="1964551" cy="41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Self-control games</a:t>
          </a:r>
          <a:endParaRPr lang="en-US" sz="1900" kern="1200" dirty="0"/>
        </a:p>
      </dsp:txBody>
      <dsp:txXfrm>
        <a:off x="5962473" y="290011"/>
        <a:ext cx="1964551" cy="415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BAC32-6DBA-2047-A6D9-E2559246BC50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3B293-517E-584E-BE5D-BDFB6FB9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 smtClean="0"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  <a:sym typeface="Times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9pPr>
          </a:lstStyle>
          <a:p>
            <a:pPr eaLnBrk="1" hangingPunct="1"/>
            <a:fld id="{F3B66A58-CFB4-504C-B15E-EDCCE107C038}" type="slidenum">
              <a:rPr lang="en-CA" sz="1200"/>
              <a:pPr eaLnBrk="1" hangingPunct="1"/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US" dirty="0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  <a:sym typeface="Times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9pPr>
          </a:lstStyle>
          <a:p>
            <a:pPr eaLnBrk="1" hangingPunct="1"/>
            <a:fld id="{EA963F72-CAC2-5F4F-B4F9-5DA9F29809DC}" type="slidenum">
              <a:rPr lang="en-CA" sz="1200"/>
              <a:pPr eaLnBrk="1" hangingPunct="1"/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  <a:sym typeface="Times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9pPr>
          </a:lstStyle>
          <a:p>
            <a:pPr eaLnBrk="1" hangingPunct="1"/>
            <a:fld id="{C0398C27-3B53-1F4C-B04B-BF95F7BFC4D6}" type="slidenum">
              <a:rPr lang="en-CA" sz="1200"/>
              <a:pPr eaLnBrk="1" hangingPunct="1"/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Insert First Then with choices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  <a:sym typeface="Times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ＭＳ Ｐゴシック" charset="0"/>
                <a:sym typeface="Times" charset="0"/>
              </a:defRPr>
            </a:lvl9pPr>
          </a:lstStyle>
          <a:p>
            <a:pPr eaLnBrk="1" hangingPunct="1"/>
            <a:fld id="{A3B2836C-73D8-DE4C-B1BF-9571C9FCCC6D}" type="slidenum">
              <a:rPr lang="en-CA" sz="1200"/>
              <a:pPr eaLnBrk="1" hangingPunct="1"/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Better photos!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4794A-7E57-0344-BCCC-029B133278A7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Take better picture of behaviour consequence map, and cut out so just desk strip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ED482-C297-AE41-899E-45F5A9427E09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15-09-23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692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15-09-23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D8BB21-2603-0649-A004-10A8D68486F8}" type="datetimeFigureOut">
              <a:rPr lang="en-US" smtClean="0"/>
              <a:t>15-09-23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981F7C-480C-1E46-906D-4DBC00FBD9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7994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Tier III Complex Needs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928255"/>
            <a:ext cx="7406640" cy="427472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pic>
        <p:nvPicPr>
          <p:cNvPr id="4" name="Picture 3" descr="ki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31" y="4118661"/>
            <a:ext cx="3999158" cy="2167839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89" y="0"/>
            <a:ext cx="2410690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Relational, Rhythmic &amp; Repetitive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954" y="1681787"/>
            <a:ext cx="4033421" cy="45820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Relationship must be nurturing and safe</a:t>
            </a:r>
          </a:p>
          <a:p>
            <a:pPr>
              <a:buFont typeface="Wingdings" charset="2"/>
              <a:buChar char="ü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Rhythmic: song, toss ball, swing, drum – can mimic heartbeat and soothing</a:t>
            </a:r>
            <a:endParaRPr lang="en-US" sz="2400" dirty="0"/>
          </a:p>
          <a:p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Repetitive structure and routine</a:t>
            </a:r>
          </a:p>
          <a:p>
            <a:endParaRPr lang="en-US" sz="2400" dirty="0" smtClean="0"/>
          </a:p>
          <a:p>
            <a:pPr algn="ctr"/>
            <a:r>
              <a:rPr lang="en-US" sz="2400" i="1" dirty="0" smtClean="0"/>
              <a:t>Use of indirect object</a:t>
            </a:r>
          </a:p>
          <a:p>
            <a:pPr algn="ctr"/>
            <a:r>
              <a:rPr lang="en-US" sz="2400" i="1" dirty="0" smtClean="0"/>
              <a:t>If you can name it you can tame it</a:t>
            </a:r>
            <a:endParaRPr lang="en-US" sz="2400" i="1" dirty="0"/>
          </a:p>
          <a:p>
            <a:pPr algn="ctr"/>
            <a:r>
              <a:rPr lang="en-US" sz="2400" i="1" dirty="0"/>
              <a:t>U</a:t>
            </a:r>
            <a:r>
              <a:rPr lang="en-US" sz="2400" i="1" dirty="0" smtClean="0"/>
              <a:t>se it won’t lose it</a:t>
            </a:r>
            <a:endParaRPr lang="en-US" sz="24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ro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062787"/>
            <a:ext cx="2857500" cy="34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Not an Easy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954" y="1681787"/>
            <a:ext cx="7090945" cy="4547687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do we see?</a:t>
            </a:r>
          </a:p>
          <a:p>
            <a:pPr lvl="6">
              <a:buFont typeface="Wingdings" charset="2"/>
              <a:buChar char="§"/>
            </a:pPr>
            <a:r>
              <a:rPr lang="en-US" sz="2400" dirty="0" smtClean="0"/>
              <a:t>Move </a:t>
            </a:r>
            <a:r>
              <a:rPr lang="en-US" sz="2400" dirty="0"/>
              <a:t>to Fear (triggered more often)</a:t>
            </a:r>
          </a:p>
          <a:p>
            <a:pPr lvl="6">
              <a:buFont typeface="Wingdings" charset="2"/>
              <a:buChar char="§"/>
            </a:pPr>
            <a:r>
              <a:rPr lang="en-US" sz="2400" dirty="0" smtClean="0"/>
              <a:t>Bids </a:t>
            </a:r>
            <a:r>
              <a:rPr lang="en-US" sz="2400" dirty="0"/>
              <a:t>for </a:t>
            </a:r>
            <a:r>
              <a:rPr lang="en-US" sz="2400" dirty="0" smtClean="0"/>
              <a:t>attention and Reactive </a:t>
            </a:r>
            <a:r>
              <a:rPr lang="en-US" sz="2400" dirty="0"/>
              <a:t>attachment</a:t>
            </a:r>
          </a:p>
          <a:p>
            <a:endParaRPr lang="en-US" sz="2400" dirty="0"/>
          </a:p>
          <a:p>
            <a:endParaRPr lang="en-US" sz="2400" b="0" dirty="0"/>
          </a:p>
          <a:p>
            <a:pPr marL="82296" indent="0" algn="ctr">
              <a:buNone/>
            </a:pPr>
            <a:r>
              <a:rPr lang="en-US" sz="2400" b="0" i="1" dirty="0" smtClean="0"/>
              <a:t>The more a child trusts you the more s/he will turn to you to help deal with stress. You might encounter resistance, frustration, </a:t>
            </a:r>
            <a:r>
              <a:rPr lang="en-US" sz="2400" i="1" dirty="0" err="1"/>
              <a:t>o</a:t>
            </a:r>
            <a:r>
              <a:rPr lang="en-US" sz="2400" b="0" i="1" dirty="0" err="1" smtClean="0"/>
              <a:t>bstinence</a:t>
            </a:r>
            <a:r>
              <a:rPr lang="en-US" sz="2400" b="0" i="1" dirty="0" smtClean="0"/>
              <a:t>, and all too often, sheer incomprehension as you try to get a child to understand that s/he is </a:t>
            </a:r>
            <a:r>
              <a:rPr lang="en-US" sz="2400" b="0" i="1" dirty="0" err="1" smtClean="0"/>
              <a:t>hyperaroused</a:t>
            </a:r>
            <a:r>
              <a:rPr lang="en-US" sz="2400" b="0" i="1" dirty="0" smtClean="0"/>
              <a:t>, let alone what s/he might do to calm down</a:t>
            </a:r>
            <a:r>
              <a:rPr lang="en-US" sz="2400" b="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8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*Self-Regulation and Traumatized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67592"/>
            <a:ext cx="6724142" cy="4804658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sz="2400" b="0" dirty="0">
                <a:solidFill>
                  <a:srgbClr val="000000"/>
                </a:solidFill>
              </a:rPr>
              <a:t>Change child’s trajectory from relying on primitive neurobiological mechanisms for </a:t>
            </a:r>
            <a:r>
              <a:rPr lang="en-US" sz="2400" b="0" dirty="0" smtClean="0">
                <a:solidFill>
                  <a:srgbClr val="000000"/>
                </a:solidFill>
              </a:rPr>
              <a:t>dealing with stress </a:t>
            </a:r>
            <a:r>
              <a:rPr lang="en-US" sz="2400" b="0" dirty="0">
                <a:solidFill>
                  <a:srgbClr val="000000"/>
                </a:solidFill>
              </a:rPr>
              <a:t>(e.g., fight-or-flight or freeze) to turning to others for </a:t>
            </a:r>
            <a:r>
              <a:rPr lang="en-US" sz="2400" b="0" dirty="0" smtClean="0">
                <a:solidFill>
                  <a:srgbClr val="000000"/>
                </a:solidFill>
              </a:rPr>
              <a:t>help and to calm </a:t>
            </a:r>
            <a:r>
              <a:rPr lang="en-US" sz="2400" b="0" dirty="0">
                <a:solidFill>
                  <a:srgbClr val="000000"/>
                </a:solidFill>
              </a:rPr>
              <a:t>(social engagement</a:t>
            </a:r>
            <a:r>
              <a:rPr lang="en-US" sz="2400" b="0" dirty="0" smtClean="0">
                <a:solidFill>
                  <a:srgbClr val="000000"/>
                </a:solidFill>
              </a:rPr>
              <a:t>)</a:t>
            </a:r>
          </a:p>
          <a:p>
            <a:pPr marL="82296" indent="0">
              <a:buNone/>
            </a:pPr>
            <a:endParaRPr lang="en-US" sz="2400" b="0" dirty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 smtClean="0"/>
              <a:t>C</a:t>
            </a:r>
            <a:r>
              <a:rPr lang="en-US" sz="2400" b="0" dirty="0" smtClean="0"/>
              <a:t>onstant </a:t>
            </a:r>
            <a:r>
              <a:rPr lang="en-US" sz="2400" b="0" dirty="0"/>
              <a:t>tension and high energy in body or no </a:t>
            </a:r>
            <a:r>
              <a:rPr lang="en-US" sz="2400" b="0" dirty="0" smtClean="0"/>
              <a:t>energy (cortisol levels), hyper-vigilant and easily triggered</a:t>
            </a:r>
            <a:r>
              <a:rPr lang="en-US" sz="2400" b="0" dirty="0"/>
              <a:t>, hoarding, needs to be alone to </a:t>
            </a:r>
            <a:r>
              <a:rPr lang="en-US" sz="2400" b="0" dirty="0" smtClean="0"/>
              <a:t>sooth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endParaRPr lang="en-US" sz="2400" b="0" dirty="0"/>
          </a:p>
          <a:p>
            <a:r>
              <a:rPr lang="en-US" sz="2400" b="0" dirty="0"/>
              <a:t>Can't force but must guide energy</a:t>
            </a:r>
            <a:endParaRPr lang="en-US" sz="2200" b="0" dirty="0"/>
          </a:p>
          <a:p>
            <a:pPr lvl="1">
              <a:buFont typeface="Courier New"/>
              <a:buChar char="o"/>
            </a:pPr>
            <a:r>
              <a:rPr lang="en-US" sz="2200" b="0" dirty="0" smtClean="0"/>
              <a:t>In </a:t>
            </a:r>
            <a:r>
              <a:rPr lang="en-US" sz="2200" b="0" dirty="0"/>
              <a:t>order to regulate we need to change intensity of </a:t>
            </a:r>
            <a:r>
              <a:rPr lang="en-US" sz="2200" b="0" dirty="0" smtClean="0"/>
              <a:t>	stimuli </a:t>
            </a:r>
            <a:r>
              <a:rPr lang="en-US" sz="2200" b="0" dirty="0"/>
              <a:t>(environment or adult</a:t>
            </a:r>
            <a:r>
              <a:rPr lang="en-US" sz="2200" b="0" dirty="0" smtClean="0"/>
              <a:t>)</a:t>
            </a:r>
          </a:p>
          <a:p>
            <a:pPr lvl="1"/>
            <a:r>
              <a:rPr lang="en-US" sz="2200" dirty="0"/>
              <a:t>W</a:t>
            </a:r>
            <a:r>
              <a:rPr lang="en-US" sz="2200" dirty="0" smtClean="0"/>
              <a:t>e </a:t>
            </a:r>
            <a:r>
              <a:rPr lang="en-US" sz="2200" dirty="0"/>
              <a:t>want them to </a:t>
            </a:r>
            <a:r>
              <a:rPr lang="en-US" sz="2200" dirty="0" smtClean="0"/>
              <a:t>invite us </a:t>
            </a:r>
            <a:r>
              <a:rPr lang="en-US" sz="2200" dirty="0"/>
              <a:t>into their existence</a:t>
            </a:r>
          </a:p>
          <a:p>
            <a:pPr marL="82296" indent="0">
              <a:buNone/>
            </a:pPr>
            <a:endParaRPr lang="en-US" sz="2200" b="0" dirty="0"/>
          </a:p>
          <a:p>
            <a:pPr>
              <a:lnSpc>
                <a:spcPct val="80000"/>
              </a:lnSpc>
            </a:pPr>
            <a:endParaRPr lang="en-US" sz="2000" b="0" dirty="0"/>
          </a:p>
          <a:p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0564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40833"/>
          </a:xfrm>
        </p:spPr>
        <p:txBody>
          <a:bodyPr/>
          <a:lstStyle/>
          <a:p>
            <a:r>
              <a:rPr lang="en-US" dirty="0" smtClean="0"/>
              <a:t>Limbic Spewing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15471"/>
            <a:ext cx="7498080" cy="5132929"/>
          </a:xfrm>
        </p:spPr>
        <p:txBody>
          <a:bodyPr>
            <a:noAutofit/>
          </a:bodyPr>
          <a:lstStyle/>
          <a:p>
            <a:r>
              <a:rPr lang="en-US" sz="2400" b="0" dirty="0"/>
              <a:t>C</a:t>
            </a:r>
            <a:r>
              <a:rPr lang="en-US" sz="2400" b="0" dirty="0" smtClean="0"/>
              <a:t>onstantly seeking out </a:t>
            </a:r>
            <a:r>
              <a:rPr lang="en-US" sz="2400" b="0" dirty="0"/>
              <a:t>experiences that will trigger the release </a:t>
            </a:r>
            <a:r>
              <a:rPr lang="en-US" sz="2400" b="0" dirty="0" smtClean="0"/>
              <a:t>of  </a:t>
            </a:r>
            <a:r>
              <a:rPr lang="en-US" sz="2400" dirty="0"/>
              <a:t>a</a:t>
            </a:r>
            <a:r>
              <a:rPr lang="en-US" sz="2400" b="0" dirty="0" smtClean="0"/>
              <a:t>drenaline</a:t>
            </a:r>
          </a:p>
          <a:p>
            <a:pPr marL="82296" indent="0">
              <a:buNone/>
            </a:pPr>
            <a:endParaRPr lang="en-US" sz="2400" b="0" dirty="0"/>
          </a:p>
          <a:p>
            <a:pPr>
              <a:buFont typeface="Wingdings" charset="2"/>
              <a:buChar char="§"/>
            </a:pPr>
            <a:r>
              <a:rPr lang="en-US" sz="2400" b="0" dirty="0" smtClean="0">
                <a:solidFill>
                  <a:srgbClr val="FF0000"/>
                </a:solidFill>
              </a:rPr>
              <a:t>Adrenaline </a:t>
            </a:r>
            <a:r>
              <a:rPr lang="en-US" sz="2400" b="0" dirty="0">
                <a:solidFill>
                  <a:srgbClr val="FF0000"/>
                </a:solidFill>
              </a:rPr>
              <a:t>feels good/exciting so </a:t>
            </a:r>
            <a:r>
              <a:rPr lang="en-US" sz="2400" b="0" dirty="0" smtClean="0">
                <a:solidFill>
                  <a:srgbClr val="FF0000"/>
                </a:solidFill>
              </a:rPr>
              <a:t>difficult to </a:t>
            </a:r>
            <a:r>
              <a:rPr lang="en-US" sz="2400" b="0" dirty="0">
                <a:solidFill>
                  <a:srgbClr val="FF0000"/>
                </a:solidFill>
              </a:rPr>
              <a:t>go straight to </a:t>
            </a:r>
            <a:r>
              <a:rPr lang="en-US" sz="2400" b="0" dirty="0" smtClean="0">
                <a:solidFill>
                  <a:srgbClr val="FF0000"/>
                </a:solidFill>
              </a:rPr>
              <a:t>breathing</a:t>
            </a:r>
          </a:p>
          <a:p>
            <a:pPr marL="82296" indent="0">
              <a:buNone/>
            </a:pPr>
            <a:endParaRPr lang="en-US" sz="2400" b="0" dirty="0"/>
          </a:p>
          <a:p>
            <a:pPr>
              <a:buFont typeface="Wingdings" charset="2"/>
              <a:buChar char="§"/>
            </a:pPr>
            <a:r>
              <a:rPr lang="en-US" sz="2400" b="0" dirty="0" smtClean="0"/>
              <a:t>Explain </a:t>
            </a:r>
            <a:r>
              <a:rPr lang="en-US" sz="2400" b="0" dirty="0"/>
              <a:t>impact of adrenaline =</a:t>
            </a:r>
            <a:r>
              <a:rPr lang="en-US" sz="2400" b="0" dirty="0" smtClean="0"/>
              <a:t>worn out and cranky</a:t>
            </a:r>
          </a:p>
          <a:p>
            <a:pPr marL="82296" indent="0">
              <a:buNone/>
            </a:pPr>
            <a:endParaRPr lang="en-US" sz="2400" b="0" dirty="0"/>
          </a:p>
          <a:p>
            <a:pPr>
              <a:buFont typeface="Wingdings" charset="2"/>
              <a:buChar char="§"/>
            </a:pPr>
            <a:r>
              <a:rPr lang="en-US" sz="2400" b="0" dirty="0" smtClean="0"/>
              <a:t>Give </a:t>
            </a:r>
            <a:r>
              <a:rPr lang="en-US" sz="2400" b="0" dirty="0"/>
              <a:t>choice for down regulation and </a:t>
            </a:r>
            <a:r>
              <a:rPr lang="en-US" sz="2400" b="0" dirty="0" smtClean="0"/>
              <a:t>may need </a:t>
            </a:r>
            <a:r>
              <a:rPr lang="en-US" sz="2400" b="0" dirty="0"/>
              <a:t>special </a:t>
            </a:r>
            <a:r>
              <a:rPr lang="en-US" sz="2400" b="0" dirty="0" smtClean="0"/>
              <a:t>routine</a:t>
            </a:r>
          </a:p>
          <a:p>
            <a:pPr marL="0" indent="0">
              <a:buNone/>
            </a:pPr>
            <a:r>
              <a:rPr lang="en-US" sz="2400" b="0" dirty="0" err="1" smtClean="0"/>
              <a:t>eg</a:t>
            </a:r>
            <a:r>
              <a:rPr lang="en-US" sz="2400" b="0" dirty="0" smtClean="0"/>
              <a:t>. </a:t>
            </a:r>
            <a:r>
              <a:rPr lang="en-US" sz="2400" b="0" dirty="0" smtClean="0">
                <a:solidFill>
                  <a:srgbClr val="FF0000"/>
                </a:solidFill>
              </a:rPr>
              <a:t>nice </a:t>
            </a:r>
            <a:r>
              <a:rPr lang="en-US" sz="2400" b="0" dirty="0">
                <a:solidFill>
                  <a:srgbClr val="FF0000"/>
                </a:solidFill>
              </a:rPr>
              <a:t>place to be </a:t>
            </a:r>
            <a:r>
              <a:rPr lang="en-US" sz="2400" b="0" dirty="0" smtClean="0">
                <a:solidFill>
                  <a:srgbClr val="FF0000"/>
                </a:solidFill>
              </a:rPr>
              <a:t>when less </a:t>
            </a:r>
            <a:r>
              <a:rPr lang="en-US" sz="2400" b="0" dirty="0">
                <a:solidFill>
                  <a:srgbClr val="FF0000"/>
                </a:solidFill>
              </a:rPr>
              <a:t>busy, being with someone, </a:t>
            </a:r>
            <a:r>
              <a:rPr lang="en-US" sz="2400" b="0" dirty="0" smtClean="0">
                <a:solidFill>
                  <a:srgbClr val="FF0000"/>
                </a:solidFill>
              </a:rPr>
              <a:t>cuddly sensations </a:t>
            </a:r>
            <a:r>
              <a:rPr lang="en-US" sz="2400" b="0" dirty="0">
                <a:solidFill>
                  <a:srgbClr val="FF0000"/>
                </a:solidFill>
              </a:rPr>
              <a:t>e.g. </a:t>
            </a:r>
            <a:r>
              <a:rPr lang="en-US" sz="2400" b="0" dirty="0" smtClean="0">
                <a:solidFill>
                  <a:srgbClr val="FF0000"/>
                </a:solidFill>
              </a:rPr>
              <a:t>blanket: </a:t>
            </a:r>
            <a:r>
              <a:rPr lang="en-US" sz="2400" b="0" dirty="0">
                <a:solidFill>
                  <a:srgbClr val="FF0000"/>
                </a:solidFill>
              </a:rPr>
              <a:t>what really works </a:t>
            </a:r>
            <a:r>
              <a:rPr lang="en-US" sz="2400" b="0" dirty="0" smtClean="0">
                <a:solidFill>
                  <a:srgbClr val="FF0000"/>
                </a:solidFill>
              </a:rPr>
              <a:t>about this </a:t>
            </a:r>
            <a:r>
              <a:rPr lang="en-US" sz="2400" b="0" dirty="0">
                <a:solidFill>
                  <a:srgbClr val="FF0000"/>
                </a:solidFill>
              </a:rPr>
              <a:t>calming place?</a:t>
            </a:r>
            <a:endParaRPr lang="en-US" sz="24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9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17" y="1957388"/>
            <a:ext cx="3464983" cy="259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Co-Regulator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041642" cy="510357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Leader</a:t>
            </a:r>
            <a:r>
              <a:rPr lang="en-US" sz="2400" dirty="0"/>
              <a:t>, joy, routines and </a:t>
            </a:r>
            <a:r>
              <a:rPr lang="en-US" sz="2400" dirty="0" smtClean="0"/>
              <a:t>relationships</a:t>
            </a:r>
            <a:endParaRPr lang="en-US" sz="2400" b="0" dirty="0" smtClean="0"/>
          </a:p>
          <a:p>
            <a:pPr>
              <a:buFont typeface="Wingdings" charset="2"/>
              <a:buChar char="§"/>
            </a:pPr>
            <a:r>
              <a:rPr lang="en-US" sz="2400" b="0" dirty="0" smtClean="0">
                <a:solidFill>
                  <a:srgbClr val="FF0000"/>
                </a:solidFill>
              </a:rPr>
              <a:t>To </a:t>
            </a:r>
            <a:r>
              <a:rPr lang="en-US" sz="2400" b="0" dirty="0">
                <a:solidFill>
                  <a:srgbClr val="FF0000"/>
                </a:solidFill>
              </a:rPr>
              <a:t>develop dimmer </a:t>
            </a:r>
            <a:r>
              <a:rPr lang="en-US" sz="2400" b="0" dirty="0" smtClean="0">
                <a:solidFill>
                  <a:srgbClr val="FF0000"/>
                </a:solidFill>
              </a:rPr>
              <a:t>switch (flooded to </a:t>
            </a:r>
            <a:r>
              <a:rPr lang="en-US" sz="2400" b="0" dirty="0" err="1" smtClean="0">
                <a:solidFill>
                  <a:srgbClr val="FF0000"/>
                </a:solidFill>
              </a:rPr>
              <a:t>hyperalert</a:t>
            </a:r>
            <a:r>
              <a:rPr lang="en-US" sz="2400" b="0" dirty="0" smtClean="0"/>
              <a:t>)</a:t>
            </a:r>
          </a:p>
          <a:p>
            <a:pPr marL="82296" indent="0">
              <a:buNone/>
            </a:pPr>
            <a:endParaRPr lang="en-US" sz="2400" b="0" dirty="0" smtClean="0"/>
          </a:p>
          <a:p>
            <a:pPr marL="82296" indent="0">
              <a:buNone/>
            </a:pPr>
            <a:r>
              <a:rPr lang="en-US" sz="2400" dirty="0" smtClean="0"/>
              <a:t>Questions:</a:t>
            </a:r>
            <a:endParaRPr lang="en-US" sz="2400" b="0" dirty="0"/>
          </a:p>
          <a:p>
            <a:r>
              <a:rPr lang="en-US" sz="2400" b="0" dirty="0" smtClean="0">
                <a:solidFill>
                  <a:srgbClr val="FF0000"/>
                </a:solidFill>
              </a:rPr>
              <a:t>I </a:t>
            </a:r>
            <a:r>
              <a:rPr lang="en-US" sz="2400" b="0" dirty="0">
                <a:solidFill>
                  <a:srgbClr val="FF0000"/>
                </a:solidFill>
              </a:rPr>
              <a:t>see... what do you need to re-engage?</a:t>
            </a:r>
          </a:p>
          <a:p>
            <a:r>
              <a:rPr lang="en-US" sz="2400" b="0" dirty="0" smtClean="0">
                <a:solidFill>
                  <a:srgbClr val="FF0000"/>
                </a:solidFill>
              </a:rPr>
              <a:t>How </a:t>
            </a:r>
            <a:r>
              <a:rPr lang="en-US" sz="2400" b="0" dirty="0">
                <a:solidFill>
                  <a:srgbClr val="FF0000"/>
                </a:solidFill>
              </a:rPr>
              <a:t>do you think you could...?</a:t>
            </a:r>
          </a:p>
          <a:p>
            <a:r>
              <a:rPr lang="en-US" sz="2400" b="0" dirty="0" smtClean="0"/>
              <a:t>What </a:t>
            </a:r>
            <a:r>
              <a:rPr lang="en-US" sz="2400" b="0" dirty="0"/>
              <a:t>happens to other students?</a:t>
            </a:r>
          </a:p>
          <a:p>
            <a:r>
              <a:rPr lang="en-US" sz="2400" b="0" dirty="0" smtClean="0"/>
              <a:t> </a:t>
            </a:r>
            <a:r>
              <a:rPr lang="en-US" sz="2400" b="0" dirty="0"/>
              <a:t>What does your body need?</a:t>
            </a:r>
          </a:p>
          <a:p>
            <a:r>
              <a:rPr lang="en-US" sz="2400" b="0" dirty="0" smtClean="0"/>
              <a:t>Determine </a:t>
            </a:r>
            <a:r>
              <a:rPr lang="en-US" sz="2400" b="0" dirty="0"/>
              <a:t>what is working (situations, routines, times of day)?</a:t>
            </a:r>
          </a:p>
          <a:p>
            <a:r>
              <a:rPr lang="en-US" sz="2400" b="0" dirty="0" smtClean="0">
                <a:solidFill>
                  <a:srgbClr val="FF0000"/>
                </a:solidFill>
              </a:rPr>
              <a:t>Reflect </a:t>
            </a:r>
            <a:r>
              <a:rPr lang="en-US" sz="2400" b="0" dirty="0">
                <a:solidFill>
                  <a:srgbClr val="FF0000"/>
                </a:solidFill>
              </a:rPr>
              <a:t>back-- what feels good? </a:t>
            </a:r>
            <a:r>
              <a:rPr lang="en-US" sz="2400" b="0" dirty="0" err="1">
                <a:solidFill>
                  <a:srgbClr val="FF0000"/>
                </a:solidFill>
              </a:rPr>
              <a:t>Eg</a:t>
            </a:r>
            <a:r>
              <a:rPr lang="en-US" sz="2400" b="0" dirty="0">
                <a:solidFill>
                  <a:srgbClr val="FF0000"/>
                </a:solidFill>
              </a:rPr>
              <a:t> more energy, more listening, water, food..;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="0" dirty="0" smtClean="0">
                <a:solidFill>
                  <a:srgbClr val="FF0000"/>
                </a:solidFill>
              </a:rPr>
              <a:t>s it </a:t>
            </a:r>
            <a:r>
              <a:rPr lang="en-US" sz="2400" b="0" dirty="0">
                <a:solidFill>
                  <a:srgbClr val="FF0000"/>
                </a:solidFill>
              </a:rPr>
              <a:t>better?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– Regulation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154" y="1417638"/>
            <a:ext cx="7279746" cy="520654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Know what calm and alert is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Recognize when stressed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Identify what is stressing you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Take action with a strategy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b="0" dirty="0"/>
              <a:t>Everyone has different baselines of arousal &amp; </a:t>
            </a:r>
            <a:r>
              <a:rPr lang="en-US" b="0" dirty="0" smtClean="0"/>
              <a:t>affected </a:t>
            </a:r>
            <a:r>
              <a:rPr lang="en-US" b="0" dirty="0"/>
              <a:t>by </a:t>
            </a:r>
            <a:r>
              <a:rPr lang="en-US" b="0" dirty="0" smtClean="0"/>
              <a:t>different stressors </a:t>
            </a:r>
            <a:r>
              <a:rPr lang="en-US" b="0" dirty="0"/>
              <a:t>and stimuli</a:t>
            </a:r>
          </a:p>
          <a:p>
            <a:pPr>
              <a:buFont typeface="Arial"/>
              <a:buChar char="•"/>
            </a:pPr>
            <a:r>
              <a:rPr lang="en-US" b="0" dirty="0"/>
              <a:t>Different levels of energy are expended to engage in a similar activity</a:t>
            </a:r>
          </a:p>
          <a:p>
            <a:pPr>
              <a:buFont typeface="Arial"/>
              <a:buChar char="•"/>
            </a:pPr>
            <a:r>
              <a:rPr lang="en-US" b="0" dirty="0">
                <a:solidFill>
                  <a:srgbClr val="FF0000"/>
                </a:solidFill>
              </a:rPr>
              <a:t>Energy expended depletes our resources </a:t>
            </a:r>
            <a:r>
              <a:rPr lang="en-US" b="0" dirty="0"/>
              <a:t>(affects the attention </a:t>
            </a:r>
            <a:r>
              <a:rPr lang="en-US" b="0" dirty="0" smtClean="0"/>
              <a:t>span and </a:t>
            </a:r>
            <a:r>
              <a:rPr lang="en-US" b="0" dirty="0"/>
              <a:t>ability to keep up with lesson) - may lead to anger, </a:t>
            </a:r>
            <a:r>
              <a:rPr lang="en-US" b="0" dirty="0" smtClean="0"/>
              <a:t>withdrawal and</a:t>
            </a:r>
            <a:r>
              <a:rPr lang="en-US" b="0" dirty="0"/>
              <a:t>/or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13" y="0"/>
            <a:ext cx="2809875" cy="2669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 smtClean="0"/>
              <a:t>Biological</a:t>
            </a:r>
          </a:p>
          <a:p>
            <a:r>
              <a:rPr lang="en-US" sz="2600" dirty="0">
                <a:solidFill>
                  <a:srgbClr val="FF0000"/>
                </a:solidFill>
              </a:rPr>
              <a:t>Teach breathing and how to be calm and then teach </a:t>
            </a:r>
            <a:r>
              <a:rPr lang="en-US" sz="2600" dirty="0" smtClean="0">
                <a:solidFill>
                  <a:srgbClr val="FF0000"/>
                </a:solidFill>
              </a:rPr>
              <a:t>triggers</a:t>
            </a:r>
          </a:p>
          <a:p>
            <a:pPr marL="82296" indent="0">
              <a:buNone/>
            </a:pPr>
            <a:endParaRPr lang="en-US" sz="2600" dirty="0" smtClean="0"/>
          </a:p>
          <a:p>
            <a:r>
              <a:rPr lang="en-US" sz="2600" dirty="0" smtClean="0"/>
              <a:t>Breathing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Teach how to breathe with stomach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Blowing </a:t>
            </a:r>
            <a:r>
              <a:rPr lang="en-US" sz="2400" dirty="0"/>
              <a:t>bubbles, cotton ball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Smell the rose, blow out the candle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Your </a:t>
            </a:r>
            <a:r>
              <a:rPr lang="en-US" sz="2400" dirty="0" err="1"/>
              <a:t>favourite</a:t>
            </a:r>
            <a:r>
              <a:rPr lang="en-US" sz="2400" dirty="0"/>
              <a:t> flower is a rose; to smell it you breathe through your nose, keep it in as long as you can go, then let it out in one big blow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Handout from </a:t>
            </a:r>
            <a:r>
              <a:rPr lang="en-US" sz="2400" dirty="0" err="1" smtClean="0"/>
              <a:t>yesnet.yk.ca</a:t>
            </a:r>
            <a:r>
              <a:rPr lang="en-US" sz="2400" dirty="0" smtClean="0"/>
              <a:t>  - make it a routine</a:t>
            </a:r>
          </a:p>
          <a:p>
            <a:pPr lvl="1">
              <a:buFont typeface="Courier New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3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5" y="5607050"/>
            <a:ext cx="1838325" cy="102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9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84251"/>
            <a:ext cx="7498080" cy="5264150"/>
          </a:xfrm>
        </p:spPr>
        <p:txBody>
          <a:bodyPr>
            <a:noAutofit/>
          </a:bodyPr>
          <a:lstStyle/>
          <a:p>
            <a:r>
              <a:rPr lang="en-US" sz="2000" dirty="0" smtClean="0"/>
              <a:t>Energy cycle (</a:t>
            </a:r>
            <a:r>
              <a:rPr lang="en-US" sz="2000" dirty="0"/>
              <a:t>up and </a:t>
            </a:r>
            <a:r>
              <a:rPr lang="en-US" sz="2000" dirty="0" smtClean="0"/>
              <a:t>down-regulate, </a:t>
            </a:r>
            <a:r>
              <a:rPr lang="en-US" sz="2000" b="1" dirty="0"/>
              <a:t>sensory circuit</a:t>
            </a:r>
            <a:r>
              <a:rPr lang="en-US" sz="2000" dirty="0" smtClean="0"/>
              <a:t>)</a:t>
            </a:r>
          </a:p>
          <a:p>
            <a:pPr marL="82296" indent="0">
              <a:buNone/>
            </a:pPr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do I down-regulate as breathing may not be possible</a:t>
            </a:r>
            <a:r>
              <a:rPr lang="en-US" sz="2000" dirty="0" smtClean="0"/>
              <a:t>?</a:t>
            </a:r>
          </a:p>
          <a:p>
            <a:pPr marL="82296" indent="0">
              <a:buNone/>
            </a:pPr>
            <a:endParaRPr lang="en-US" sz="2000" dirty="0" smtClean="0"/>
          </a:p>
          <a:p>
            <a:r>
              <a:rPr lang="en-US" sz="2000" dirty="0" smtClean="0"/>
              <a:t>Self</a:t>
            </a:r>
            <a:r>
              <a:rPr lang="en-US" sz="2000" dirty="0"/>
              <a:t>-sooth (quiet box, rocking, repetition</a:t>
            </a:r>
            <a:r>
              <a:rPr lang="en-US" sz="2000" dirty="0" smtClean="0"/>
              <a:t>)</a:t>
            </a:r>
          </a:p>
          <a:p>
            <a:pPr marL="82296" indent="0">
              <a:buNone/>
            </a:pPr>
            <a:endParaRPr lang="en-US" sz="2000" dirty="0"/>
          </a:p>
          <a:p>
            <a:r>
              <a:rPr lang="en-US" sz="2000" dirty="0"/>
              <a:t>H</a:t>
            </a:r>
            <a:r>
              <a:rPr lang="en-US" sz="2000" dirty="0" smtClean="0"/>
              <a:t>ydration </a:t>
            </a:r>
            <a:r>
              <a:rPr lang="en-US" sz="2000" dirty="0"/>
              <a:t>and </a:t>
            </a:r>
            <a:r>
              <a:rPr lang="en-US" sz="2000" dirty="0" smtClean="0"/>
              <a:t>food</a:t>
            </a:r>
            <a:r>
              <a:rPr lang="en-US" sz="2000" dirty="0"/>
              <a:t> </a:t>
            </a:r>
            <a:r>
              <a:rPr lang="en-US" sz="2000" dirty="0" smtClean="0"/>
              <a:t>routine-sufficient energy across day</a:t>
            </a:r>
          </a:p>
          <a:p>
            <a:pPr marL="82296" indent="0">
              <a:buNone/>
            </a:pPr>
            <a:endParaRPr lang="en-US" sz="2000" dirty="0" smtClean="0"/>
          </a:p>
          <a:p>
            <a:r>
              <a:rPr lang="en-US" sz="2000" dirty="0"/>
              <a:t>S</a:t>
            </a:r>
            <a:r>
              <a:rPr lang="en-US" sz="2000" dirty="0" smtClean="0"/>
              <a:t>low </a:t>
            </a:r>
            <a:r>
              <a:rPr lang="en-US" sz="2000" dirty="0"/>
              <a:t>starts (read, craft, mandala, nature walk, yoga</a:t>
            </a:r>
            <a:r>
              <a:rPr lang="en-US" sz="2000" dirty="0" smtClean="0"/>
              <a:t>)</a:t>
            </a:r>
          </a:p>
          <a:p>
            <a:pPr marL="82296" indent="0">
              <a:buNone/>
            </a:pPr>
            <a:endParaRPr lang="en-US" sz="2000" dirty="0" smtClean="0"/>
          </a:p>
          <a:p>
            <a:r>
              <a:rPr lang="en-US" sz="2000" dirty="0" smtClean="0"/>
              <a:t>Visual and auditory stimulation: noise</a:t>
            </a:r>
            <a:r>
              <a:rPr lang="en-US" sz="2000" dirty="0"/>
              <a:t>-cancelling headphones/music or cubby </a:t>
            </a:r>
            <a:r>
              <a:rPr lang="en-US" sz="2000" dirty="0" smtClean="0"/>
              <a:t>holes</a:t>
            </a:r>
          </a:p>
          <a:p>
            <a:endParaRPr lang="en-US" sz="2000" dirty="0"/>
          </a:p>
          <a:p>
            <a:r>
              <a:rPr lang="en-US" sz="2000" b="1" dirty="0" smtClean="0"/>
              <a:t>Explicit teaching of tools </a:t>
            </a:r>
            <a:r>
              <a:rPr lang="en-US" sz="2000" b="1" dirty="0" err="1" smtClean="0"/>
              <a:t>e.g</a:t>
            </a:r>
            <a:r>
              <a:rPr lang="en-US" sz="2000" b="1" dirty="0" smtClean="0"/>
              <a:t> bike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33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/>
              <a:t>Deep Pressure/Proprioceptive feedback, where body is in space; core muscle strengthening and balance and quiet brain to focus on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Not whole class-too much stimulation</a:t>
            </a:r>
          </a:p>
          <a:p>
            <a:r>
              <a:rPr lang="en-US" dirty="0" smtClean="0"/>
              <a:t>Tailor for each</a:t>
            </a:r>
          </a:p>
        </p:txBody>
      </p:sp>
    </p:spTree>
    <p:extLst>
      <p:ext uri="{BB962C8B-B14F-4D97-AF65-F5344CB8AC3E}">
        <p14:creationId xmlns:p14="http://schemas.microsoft.com/office/powerpoint/2010/main" val="36624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14400" y="261938"/>
            <a:ext cx="7313613" cy="868362"/>
          </a:xfrm>
        </p:spPr>
        <p:txBody>
          <a:bodyPr/>
          <a:lstStyle/>
          <a:p>
            <a:r>
              <a:rPr lang="en-US" u="sng" dirty="0">
                <a:ea typeface="MS PGothic" charset="0"/>
              </a:rPr>
              <a:t>Sample Schedule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14400" y="1493838"/>
            <a:ext cx="7313613" cy="46021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  <a:ea typeface="MS PGothic" charset="0"/>
              </a:rPr>
              <a:t>Check-in (zones of </a:t>
            </a:r>
            <a:r>
              <a:rPr lang="en-US" sz="2800" dirty="0" smtClean="0">
                <a:latin typeface="+mj-lt"/>
                <a:ea typeface="MS PGothic" charset="0"/>
              </a:rPr>
              <a:t>regulation and body sheet)</a:t>
            </a:r>
            <a:endParaRPr lang="en-US" sz="2800" dirty="0">
              <a:latin typeface="+mj-lt"/>
              <a:ea typeface="MS PGothic" charset="0"/>
            </a:endParaRPr>
          </a:p>
          <a:p>
            <a:r>
              <a:rPr lang="en-US" sz="2800" dirty="0">
                <a:latin typeface="+mj-lt"/>
                <a:ea typeface="MS PGothic" charset="0"/>
              </a:rPr>
              <a:t>Warm-up (e.g. laps doing animal walks or with weighted object)</a:t>
            </a:r>
          </a:p>
          <a:p>
            <a:r>
              <a:rPr lang="en-US" sz="2800" dirty="0">
                <a:latin typeface="+mj-lt"/>
                <a:ea typeface="MS PGothic" charset="0"/>
              </a:rPr>
              <a:t>Cycle through 3-5 stations (e.g. Scooter board, Ball, Trampoline, </a:t>
            </a:r>
            <a:r>
              <a:rPr lang="en-US" sz="2800" dirty="0" err="1">
                <a:latin typeface="+mj-lt"/>
                <a:ea typeface="MS PGothic" charset="0"/>
              </a:rPr>
              <a:t>Theraband</a:t>
            </a:r>
            <a:r>
              <a:rPr lang="en-US" sz="2800" dirty="0">
                <a:latin typeface="+mj-lt"/>
                <a:ea typeface="MS PGothic" charset="0"/>
              </a:rPr>
              <a:t>, Physical Conditioning), 2-3 minutes each</a:t>
            </a:r>
          </a:p>
          <a:p>
            <a:r>
              <a:rPr lang="en-US" sz="2800" dirty="0">
                <a:latin typeface="+mj-lt"/>
                <a:ea typeface="MS PGothic" charset="0"/>
              </a:rPr>
              <a:t>Cool down (yoga positions, breathing)</a:t>
            </a:r>
          </a:p>
          <a:p>
            <a:r>
              <a:rPr lang="en-US" sz="2800" dirty="0">
                <a:latin typeface="+mj-lt"/>
                <a:ea typeface="MS PGothic" charset="0"/>
              </a:rPr>
              <a:t>Wrap-up discussion, check-in (zones of self-regulation), prepare student for return to class</a:t>
            </a:r>
          </a:p>
        </p:txBody>
      </p:sp>
    </p:spTree>
    <p:extLst>
      <p:ext uri="{BB962C8B-B14F-4D97-AF65-F5344CB8AC3E}">
        <p14:creationId xmlns:p14="http://schemas.microsoft.com/office/powerpoint/2010/main" val="27345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814418"/>
            <a:ext cx="7498080" cy="343398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Review of Trauma  &amp; Brain Development</a:t>
            </a:r>
          </a:p>
          <a:p>
            <a:pPr marL="82296" indent="0">
              <a:buNone/>
            </a:pPr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Self-Regulation – 5 Domains</a:t>
            </a:r>
          </a:p>
          <a:p>
            <a:pPr marL="82296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4" name="Picture 3" descr="go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24" y="1098751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31234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Daily Practice          </a:t>
            </a:r>
            <a:r>
              <a:rPr lang="en-US" i="1" dirty="0">
                <a:solidFill>
                  <a:srgbClr val="FF6600"/>
                </a:solidFill>
              </a:rPr>
              <a:t>Whole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1856357"/>
              </p:ext>
            </p:extLst>
          </p:nvPr>
        </p:nvGraphicFramePr>
        <p:xfrm>
          <a:off x="584426" y="1219200"/>
          <a:ext cx="8153400" cy="484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2779" y="2025722"/>
            <a:ext cx="1735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 </a:t>
            </a:r>
            <a:r>
              <a:rPr lang="en-US" dirty="0" smtClean="0"/>
              <a:t>Says</a:t>
            </a:r>
          </a:p>
          <a:p>
            <a:endParaRPr lang="en-US" dirty="0"/>
          </a:p>
          <a:p>
            <a:r>
              <a:rPr lang="en-US" dirty="0" smtClean="0"/>
              <a:t>Green light, red light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reeze tag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artial arts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ollowing directions, patterns, recipes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5444" y="2302721"/>
            <a:ext cx="15522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Peaceful music/drawing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Yoga/</a:t>
            </a:r>
            <a:r>
              <a:rPr lang="en-US" sz="1400" dirty="0" err="1" smtClean="0"/>
              <a:t>sandtray</a:t>
            </a:r>
            <a:r>
              <a:rPr lang="en-US" sz="1400" dirty="0" smtClean="0"/>
              <a:t>/</a:t>
            </a:r>
            <a:r>
              <a:rPr lang="en-US" sz="1400" dirty="0" err="1" smtClean="0"/>
              <a:t>playdoh</a:t>
            </a:r>
            <a:endParaRPr lang="en-US" sz="1400" dirty="0" smtClean="0"/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Bean-bag/Rocking chair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Breathing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Reading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Dimmed lights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6525" y="2743200"/>
            <a:ext cx="1641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 Breaks</a:t>
            </a:r>
          </a:p>
          <a:p>
            <a:endParaRPr lang="en-US" dirty="0" smtClean="0"/>
          </a:p>
          <a:p>
            <a:r>
              <a:rPr lang="en-US" dirty="0" smtClean="0"/>
              <a:t>Exercise/boot camp</a:t>
            </a:r>
          </a:p>
          <a:p>
            <a:endParaRPr lang="en-US" dirty="0" smtClean="0"/>
          </a:p>
          <a:p>
            <a:r>
              <a:rPr lang="en-US" dirty="0" smtClean="0"/>
              <a:t>Brain Gym</a:t>
            </a:r>
          </a:p>
          <a:p>
            <a:endParaRPr lang="en-US" dirty="0" smtClean="0"/>
          </a:p>
          <a:p>
            <a:r>
              <a:rPr lang="en-US" dirty="0" smtClean="0"/>
              <a:t>Stimulation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5444" y="5715000"/>
            <a:ext cx="7196667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Oral stimulation</a:t>
            </a:r>
            <a:r>
              <a:rPr lang="en-US" sz="2400" dirty="0"/>
              <a:t> </a:t>
            </a:r>
            <a:r>
              <a:rPr lang="en-US" sz="2400" dirty="0" smtClean="0"/>
              <a:t>and hydration stations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76300" y="2371725"/>
            <a:ext cx="1726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Tone of voice</a:t>
            </a:r>
          </a:p>
          <a:p>
            <a:endParaRPr lang="en-US" dirty="0"/>
          </a:p>
          <a:p>
            <a:r>
              <a:rPr lang="en-US" dirty="0" err="1" smtClean="0"/>
              <a:t>Volumne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Pace </a:t>
            </a:r>
          </a:p>
          <a:p>
            <a:endParaRPr lang="en-US" dirty="0"/>
          </a:p>
          <a:p>
            <a:r>
              <a:rPr lang="en-US" dirty="0" smtClean="0"/>
              <a:t>Rhythm</a:t>
            </a:r>
          </a:p>
          <a:p>
            <a:endParaRPr lang="en-US" dirty="0"/>
          </a:p>
          <a:p>
            <a:r>
              <a:rPr lang="en-US" dirty="0" smtClean="0"/>
              <a:t>Words we use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4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Teach,  Do</a:t>
            </a:r>
            <a:r>
              <a:rPr lang="en-US" smtClean="0"/>
              <a:t>, Check</a:t>
            </a:r>
          </a:p>
          <a:p>
            <a:r>
              <a:rPr lang="en-US" dirty="0" smtClean="0"/>
              <a:t>Ask </a:t>
            </a:r>
            <a:r>
              <a:rPr lang="en-US" dirty="0"/>
              <a:t>how to use </a:t>
            </a:r>
            <a:r>
              <a:rPr lang="en-US" dirty="0" smtClean="0"/>
              <a:t>bike safely – sufficient tension, slow pedal, one person on bike</a:t>
            </a:r>
          </a:p>
          <a:p>
            <a:r>
              <a:rPr lang="en-US" dirty="0" smtClean="0"/>
              <a:t>Ask </a:t>
            </a:r>
            <a:r>
              <a:rPr lang="en-US" dirty="0"/>
              <a:t>students how not to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Student models</a:t>
            </a:r>
          </a:p>
          <a:p>
            <a:r>
              <a:rPr lang="en-US" dirty="0" smtClean="0"/>
              <a:t>Debrief how model did </a:t>
            </a:r>
          </a:p>
          <a:p>
            <a:r>
              <a:rPr lang="en-US" dirty="0" smtClean="0"/>
              <a:t>All children try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Evaluate, and modify the intensity of one's response; and when and how </a:t>
            </a:r>
            <a:r>
              <a:rPr lang="en-US" sz="2800" dirty="0" smtClean="0"/>
              <a:t>to express </a:t>
            </a:r>
            <a:r>
              <a:rPr lang="en-US" sz="2800" dirty="0"/>
              <a:t>emotions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Zones lesson</a:t>
            </a:r>
          </a:p>
          <a:p>
            <a:r>
              <a:rPr lang="en-US" sz="2600" dirty="0">
                <a:solidFill>
                  <a:srgbClr val="000000"/>
                </a:solidFill>
              </a:rPr>
              <a:t>Reset </a:t>
            </a:r>
            <a:r>
              <a:rPr lang="en-US" sz="2600" dirty="0" smtClean="0">
                <a:solidFill>
                  <a:srgbClr val="000000"/>
                </a:solidFill>
              </a:rPr>
              <a:t>tools</a:t>
            </a:r>
          </a:p>
          <a:p>
            <a:r>
              <a:rPr lang="en-US" sz="2600" dirty="0">
                <a:solidFill>
                  <a:srgbClr val="000000"/>
                </a:solidFill>
              </a:rPr>
              <a:t>B</a:t>
            </a:r>
            <a:r>
              <a:rPr lang="en-US" sz="2600" dirty="0" smtClean="0">
                <a:solidFill>
                  <a:srgbClr val="000000"/>
                </a:solidFill>
              </a:rPr>
              <a:t>ody language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Temperature Gauge and Big Problem/Little Problem – and anger release strategies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Bibliotherapy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0000"/>
                </a:solidFill>
              </a:rPr>
              <a:t>Howard </a:t>
            </a:r>
            <a:r>
              <a:rPr lang="en-US" sz="2600" dirty="0" err="1">
                <a:solidFill>
                  <a:srgbClr val="000000"/>
                </a:solidFill>
              </a:rPr>
              <a:t>Wigglebottom</a:t>
            </a:r>
            <a:r>
              <a:rPr lang="en-US" sz="2600" dirty="0" smtClean="0">
                <a:solidFill>
                  <a:srgbClr val="000000"/>
                </a:solidFill>
              </a:rPr>
              <a:t>, Seeing </a:t>
            </a:r>
            <a:r>
              <a:rPr lang="en-US" sz="2600" dirty="0">
                <a:solidFill>
                  <a:srgbClr val="000000"/>
                </a:solidFill>
              </a:rPr>
              <a:t>Red, </a:t>
            </a:r>
            <a:r>
              <a:rPr lang="en-US" sz="2600" dirty="0" smtClean="0">
                <a:solidFill>
                  <a:srgbClr val="000000"/>
                </a:solidFill>
              </a:rPr>
              <a:t>Huebner: what </a:t>
            </a:r>
            <a:r>
              <a:rPr lang="en-US" sz="2600" dirty="0">
                <a:solidFill>
                  <a:srgbClr val="000000"/>
                </a:solidFill>
              </a:rPr>
              <a:t>to do when you </a:t>
            </a:r>
            <a:r>
              <a:rPr lang="en-US" sz="2600" dirty="0" smtClean="0">
                <a:solidFill>
                  <a:srgbClr val="000000"/>
                </a:solidFill>
              </a:rPr>
              <a:t>grumble/worry </a:t>
            </a:r>
            <a:r>
              <a:rPr lang="en-US" sz="2600" dirty="0">
                <a:solidFill>
                  <a:srgbClr val="000000"/>
                </a:solidFill>
              </a:rPr>
              <a:t>too much, </a:t>
            </a:r>
            <a:r>
              <a:rPr lang="en-US" sz="2600" dirty="0" smtClean="0">
                <a:solidFill>
                  <a:srgbClr val="000000"/>
                </a:solidFill>
              </a:rPr>
              <a:t>Happy </a:t>
            </a:r>
            <a:r>
              <a:rPr lang="en-US" sz="2600" dirty="0">
                <a:solidFill>
                  <a:srgbClr val="000000"/>
                </a:solidFill>
              </a:rPr>
              <a:t>panda, I am a </a:t>
            </a:r>
            <a:r>
              <a:rPr lang="en-US" sz="2600" dirty="0" smtClean="0">
                <a:solidFill>
                  <a:srgbClr val="000000"/>
                </a:solidFill>
              </a:rPr>
              <a:t>rainbow, </a:t>
            </a:r>
            <a:r>
              <a:rPr lang="en-US" sz="2600" dirty="0" err="1" smtClean="0">
                <a:solidFill>
                  <a:srgbClr val="000000"/>
                </a:solidFill>
              </a:rPr>
              <a:t>odinbooks.com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Mindfulness </a:t>
            </a:r>
            <a:r>
              <a:rPr lang="en-US" sz="2600" dirty="0">
                <a:solidFill>
                  <a:srgbClr val="000000"/>
                </a:solidFill>
              </a:rPr>
              <a:t>(thinking </a:t>
            </a:r>
            <a:r>
              <a:rPr lang="en-US" sz="2600" dirty="0" err="1">
                <a:solidFill>
                  <a:srgbClr val="000000"/>
                </a:solidFill>
              </a:rPr>
              <a:t>vs</a:t>
            </a:r>
            <a:r>
              <a:rPr lang="en-US" sz="2600" dirty="0">
                <a:solidFill>
                  <a:srgbClr val="000000"/>
                </a:solidFill>
              </a:rPr>
              <a:t> emotional brain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Moods pass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ACT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Anger Release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ap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427038"/>
            <a:ext cx="914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nk_bubb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-61912"/>
            <a:ext cx="4445000" cy="295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en-US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Routines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NWT profile</a:t>
            </a:r>
            <a:endParaRPr lang="en-US" sz="2600" dirty="0" smtClean="0"/>
          </a:p>
          <a:p>
            <a:r>
              <a:rPr lang="en-US" sz="2600" dirty="0" err="1" smtClean="0">
                <a:solidFill>
                  <a:srgbClr val="FF0000"/>
                </a:solidFill>
              </a:rPr>
              <a:t>Cognitve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 err="1" smtClean="0">
                <a:solidFill>
                  <a:srgbClr val="FF0000"/>
                </a:solidFill>
              </a:rPr>
              <a:t>attentionalcontrol</a:t>
            </a:r>
            <a:r>
              <a:rPr lang="en-US" sz="2600" dirty="0" smtClean="0">
                <a:solidFill>
                  <a:srgbClr val="FF0000"/>
                </a:solidFill>
              </a:rPr>
              <a:t> activities</a:t>
            </a:r>
            <a:endParaRPr lang="en-US" sz="2600" dirty="0"/>
          </a:p>
          <a:p>
            <a:r>
              <a:rPr lang="en-US" sz="2600" dirty="0"/>
              <a:t>A</a:t>
            </a:r>
            <a:r>
              <a:rPr lang="en-US" sz="2600" dirty="0" smtClean="0"/>
              <a:t>lternative seating</a:t>
            </a:r>
          </a:p>
          <a:p>
            <a:r>
              <a:rPr lang="en-US" sz="2600" dirty="0"/>
              <a:t>M</a:t>
            </a:r>
            <a:r>
              <a:rPr lang="en-US" sz="2600" dirty="0" smtClean="0"/>
              <a:t>etacognitive strategies/</a:t>
            </a:r>
            <a:r>
              <a:rPr lang="en-US" sz="2600" dirty="0" smtClean="0">
                <a:solidFill>
                  <a:srgbClr val="FF0000"/>
                </a:solidFill>
              </a:rPr>
              <a:t>checklists</a:t>
            </a:r>
            <a:r>
              <a:rPr lang="en-US" sz="2600" dirty="0" smtClean="0"/>
              <a:t>, </a:t>
            </a:r>
            <a:r>
              <a:rPr lang="en-US" sz="2600" dirty="0"/>
              <a:t>organizational </a:t>
            </a:r>
            <a:r>
              <a:rPr lang="en-US" sz="2600" dirty="0" smtClean="0"/>
              <a:t>techniques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A</a:t>
            </a:r>
            <a:r>
              <a:rPr lang="en-US" sz="2600" dirty="0" smtClean="0">
                <a:solidFill>
                  <a:srgbClr val="FF0000"/>
                </a:solidFill>
              </a:rPr>
              <a:t>dvance notification</a:t>
            </a:r>
          </a:p>
          <a:p>
            <a:r>
              <a:rPr lang="en-US" sz="2600" dirty="0" smtClean="0"/>
              <a:t>Task Appropriateness: Match </a:t>
            </a:r>
            <a:r>
              <a:rPr lang="en-US" sz="2600" dirty="0"/>
              <a:t>energy level to the demands of a task or </a:t>
            </a:r>
            <a:r>
              <a:rPr lang="en-US" sz="2600" dirty="0" smtClean="0"/>
              <a:t>situation</a:t>
            </a:r>
          </a:p>
          <a:p>
            <a:r>
              <a:rPr lang="en-US" sz="2600" dirty="0" smtClean="0"/>
              <a:t>Understand the brain parts</a:t>
            </a:r>
          </a:p>
        </p:txBody>
      </p:sp>
    </p:spTree>
    <p:extLst>
      <p:ext uri="{BB962C8B-B14F-4D97-AF65-F5344CB8AC3E}">
        <p14:creationId xmlns:p14="http://schemas.microsoft.com/office/powerpoint/2010/main" val="39183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/>
              <a:t>Every demand on ourselves from deciding what </a:t>
            </a:r>
            <a:r>
              <a:rPr lang="en-US" dirty="0" smtClean="0"/>
              <a:t>to eat </a:t>
            </a:r>
            <a:r>
              <a:rPr lang="en-US" dirty="0"/>
              <a:t>to managing frustration, from building an </a:t>
            </a:r>
            <a:r>
              <a:rPr lang="en-US" dirty="0" smtClean="0"/>
              <a:t>exercise regiment </a:t>
            </a:r>
            <a:r>
              <a:rPr lang="en-US" dirty="0"/>
              <a:t>to persisting at difficult tasks-- all draw </a:t>
            </a:r>
            <a:r>
              <a:rPr lang="en-US" dirty="0" smtClean="0"/>
              <a:t>on the </a:t>
            </a:r>
            <a:r>
              <a:rPr lang="en-US" dirty="0"/>
              <a:t>same small easily depleted reservoir of energy -</a:t>
            </a:r>
            <a:r>
              <a:rPr lang="en-US" dirty="0" smtClean="0"/>
              <a:t>-the </a:t>
            </a:r>
            <a:r>
              <a:rPr lang="en-US" dirty="0"/>
              <a:t>sustaining power of rituals comes from the </a:t>
            </a:r>
            <a:r>
              <a:rPr lang="en-US" dirty="0" smtClean="0"/>
              <a:t>fact that </a:t>
            </a:r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conserve energy </a:t>
            </a:r>
            <a:r>
              <a:rPr lang="en-US" dirty="0"/>
              <a:t>and provide a </a:t>
            </a:r>
            <a:r>
              <a:rPr lang="en-US" dirty="0" smtClean="0"/>
              <a:t>stable framework </a:t>
            </a:r>
            <a:r>
              <a:rPr lang="en-US" dirty="0"/>
              <a:t>in which creative breakthroughs </a:t>
            </a:r>
            <a:r>
              <a:rPr lang="en-US" dirty="0" smtClean="0"/>
              <a:t>and renewal </a:t>
            </a:r>
            <a:r>
              <a:rPr lang="en-US" dirty="0"/>
              <a:t>often occur.</a:t>
            </a:r>
          </a:p>
        </p:txBody>
      </p:sp>
      <p:pic>
        <p:nvPicPr>
          <p:cNvPr id="4" name="Picture 3" descr="rout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5372100"/>
            <a:ext cx="2857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Routines/</a:t>
            </a:r>
            <a:r>
              <a:rPr lang="en-US" dirty="0" err="1" smtClean="0"/>
              <a:t>Behaviour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252759"/>
            <a:ext cx="7498080" cy="4995641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800" dirty="0" smtClean="0"/>
              <a:t>Proactive—anticipate triggers/plan for </a:t>
            </a:r>
            <a:r>
              <a:rPr lang="en-US" sz="2800" dirty="0" err="1" smtClean="0"/>
              <a:t>misbehaviours</a:t>
            </a:r>
            <a:endParaRPr lang="en-US" sz="2800" dirty="0" smtClean="0"/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Schedule: </a:t>
            </a:r>
            <a:r>
              <a:rPr lang="en-US" sz="2800" dirty="0" smtClean="0"/>
              <a:t>Consistency/Predictability = safety</a:t>
            </a:r>
          </a:p>
          <a:p>
            <a:pPr marL="274320" lvl="1" indent="0"/>
            <a:r>
              <a:rPr lang="en-US" sz="2400" dirty="0" err="1" smtClean="0"/>
              <a:t>Premack</a:t>
            </a:r>
            <a:r>
              <a:rPr lang="en-US" sz="2400" dirty="0" smtClean="0"/>
              <a:t> principle</a:t>
            </a:r>
            <a:r>
              <a:rPr lang="en-US" sz="2400" dirty="0"/>
              <a:t>	</a:t>
            </a:r>
            <a:endParaRPr lang="en-US" sz="2400" dirty="0" smtClean="0"/>
          </a:p>
          <a:p>
            <a:pPr marL="274320" lvl="1" indent="0"/>
            <a:r>
              <a:rPr lang="en-US" sz="2400" dirty="0" smtClean="0"/>
              <a:t>Book end the day: Check-in (slow start, greeting, zone,</a:t>
            </a:r>
            <a:r>
              <a:rPr lang="en-US" sz="2400" dirty="0"/>
              <a:t> </a:t>
            </a:r>
            <a:r>
              <a:rPr lang="en-US" sz="2400" dirty="0" smtClean="0"/>
              <a:t>go over schedule, breathe) and check-out (zone, reflection and gratitude)</a:t>
            </a:r>
          </a:p>
          <a:p>
            <a:pPr marL="274320" lvl="1" indent="0"/>
            <a:r>
              <a:rPr lang="en-US" sz="2400" dirty="0" smtClean="0"/>
              <a:t>Up/down regulation and sensory room/self-soothe activities/self control</a:t>
            </a:r>
          </a:p>
          <a:p>
            <a:pPr marL="457200" indent="-457200">
              <a:buFont typeface="Courier New"/>
              <a:buChar char="o"/>
            </a:pPr>
            <a:r>
              <a:rPr lang="en-US" sz="2400" dirty="0" smtClean="0"/>
              <a:t>Social brain: Paired activities, singular and class activities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Visuals and explicitly teach any problem area or hotspot (PBIS)</a:t>
            </a:r>
          </a:p>
        </p:txBody>
      </p:sp>
    </p:spTree>
    <p:extLst>
      <p:ext uri="{BB962C8B-B14F-4D97-AF65-F5344CB8AC3E}">
        <p14:creationId xmlns:p14="http://schemas.microsoft.com/office/powerpoint/2010/main" val="9315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defTabSz="914306">
              <a:spcBef>
                <a:spcPts val="2000"/>
              </a:spcBef>
              <a:defRPr/>
            </a:pPr>
            <a:r>
              <a:rPr lang="en-US" dirty="0" smtClean="0">
                <a:latin typeface="Times" charset="0"/>
              </a:rPr>
              <a:t>Visual learners and worth a 1000 words</a:t>
            </a:r>
          </a:p>
          <a:p>
            <a:pPr marL="457200" indent="-457200" defTabSz="914306">
              <a:spcBef>
                <a:spcPts val="2000"/>
              </a:spcBef>
              <a:defRPr/>
            </a:pPr>
            <a:r>
              <a:rPr lang="en-US" dirty="0" smtClean="0">
                <a:latin typeface="Times" charset="0"/>
              </a:rPr>
              <a:t>Help </a:t>
            </a:r>
            <a:r>
              <a:rPr lang="en-US" dirty="0">
                <a:latin typeface="Times" charset="0"/>
              </a:rPr>
              <a:t>organize, structure, and </a:t>
            </a:r>
            <a:r>
              <a:rPr lang="en-US" dirty="0" smtClean="0">
                <a:latin typeface="Times" charset="0"/>
              </a:rPr>
              <a:t>reduce </a:t>
            </a:r>
            <a:r>
              <a:rPr lang="en-US" dirty="0">
                <a:latin typeface="Times" charset="0"/>
              </a:rPr>
              <a:t>anxiety for </a:t>
            </a:r>
            <a:r>
              <a:rPr lang="en-US" dirty="0" smtClean="0">
                <a:latin typeface="Times" charset="0"/>
              </a:rPr>
              <a:t>students</a:t>
            </a:r>
          </a:p>
          <a:p>
            <a:pPr marL="457200" indent="-457200" defTabSz="914306">
              <a:spcBef>
                <a:spcPts val="2000"/>
              </a:spcBef>
              <a:defRPr/>
            </a:pPr>
            <a:r>
              <a:rPr lang="en-US" dirty="0" smtClean="0">
                <a:latin typeface="Times" charset="0"/>
              </a:rPr>
              <a:t>To </a:t>
            </a:r>
            <a:r>
              <a:rPr lang="en-US" dirty="0">
                <a:latin typeface="Times" charset="0"/>
              </a:rPr>
              <a:t>increase success, self-confidence and independence, by reducing the reliance on verbal prompts and redirection</a:t>
            </a:r>
          </a:p>
          <a:p>
            <a:pPr marL="317466" indent="0" defTabSz="1300460">
              <a:spcBef>
                <a:spcPts val="2101"/>
              </a:spcBef>
              <a:buSzPct val="60000"/>
              <a:buNone/>
              <a:defRPr/>
            </a:pPr>
            <a:endParaRPr lang="en-US" dirty="0">
              <a:solidFill>
                <a:srgbClr val="000000"/>
              </a:solidFill>
              <a:latin typeface="Times" charset="0"/>
            </a:endParaRPr>
          </a:p>
          <a:p>
            <a:pPr marL="457200" indent="-457200" defTabSz="914306">
              <a:spcBef>
                <a:spcPts val="2000"/>
              </a:spcBef>
              <a:defRPr/>
            </a:pPr>
            <a:endParaRPr lang="en-US" dirty="0">
              <a:latin typeface="Times" charset="0"/>
            </a:endParaRPr>
          </a:p>
          <a:p>
            <a:pPr marL="342865" indent="-342865" defTabSz="914306">
              <a:spcBef>
                <a:spcPts val="2000"/>
              </a:spcBef>
              <a:buFont typeface="Wingdings 2" pitchFamily="18" charset="2"/>
              <a:buChar char=""/>
              <a:defRPr/>
            </a:pPr>
            <a:endParaRPr lang="en-US" dirty="0">
              <a:latin typeface="Times" charset="0"/>
            </a:endParaRPr>
          </a:p>
          <a:p>
            <a:pPr marL="0" indent="0" defTabSz="914306">
              <a:spcBef>
                <a:spcPts val="2000"/>
              </a:spcBef>
              <a:buNone/>
              <a:defRPr/>
            </a:pPr>
            <a:endParaRPr lang="en-US" dirty="0">
              <a:latin typeface="Time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9"/>
            <a:ext cx="4446984" cy="33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3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3" y="3375422"/>
            <a:ext cx="4229324" cy="31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3620" y="940243"/>
            <a:ext cx="378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Structure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line-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6516"/>
            <a:ext cx="7072313" cy="54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392906" y="375047"/>
            <a:ext cx="8367117" cy="1393031"/>
          </a:xfrm>
        </p:spPr>
        <p:txBody>
          <a:bodyPr lIns="64291" tIns="32146" rIns="64291" bIns="32146" anchor="t"/>
          <a:lstStyle/>
          <a:p>
            <a:pPr defTabSz="914353">
              <a:lnSpc>
                <a:spcPct val="80000"/>
              </a:lnSpc>
              <a:defRPr/>
            </a:pPr>
            <a:r>
              <a:rPr lang="en-US" sz="4600" dirty="0">
                <a:solidFill>
                  <a:schemeClr val="tx1"/>
                </a:solidFill>
                <a:sym typeface="Marker Felt" charset="0"/>
              </a:rPr>
              <a:t>Use visuals to structure the day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232172" y="1777008"/>
            <a:ext cx="8572500" cy="4813102"/>
          </a:xfrm>
        </p:spPr>
        <p:txBody>
          <a:bodyPr lIns="64291" tIns="32146" rIns="64291" bIns="32146" anchor="t">
            <a:normAutofit fontScale="85000" lnSpcReduction="20000"/>
          </a:bodyPr>
          <a:lstStyle/>
          <a:p>
            <a:pPr marL="580350" indent="-342882" defTabSz="914353">
              <a:spcBef>
                <a:spcPts val="2000"/>
              </a:spcBef>
              <a:buSzPct val="60000"/>
              <a:buFont typeface="Zapf Dingbats" charset="0"/>
              <a:buChar char="✦"/>
              <a:defRPr/>
            </a:pPr>
            <a:r>
              <a:rPr lang="en-US" sz="2900" dirty="0"/>
              <a:t>Use a daily visual schedule to outline the day’s major activities. </a:t>
            </a:r>
          </a:p>
          <a:p>
            <a:pPr marL="580350" indent="-342882" defTabSz="914353">
              <a:spcBef>
                <a:spcPts val="2000"/>
              </a:spcBef>
              <a:buSzPct val="60000"/>
              <a:buFont typeface="Zapf Dingbats" charset="0"/>
              <a:buChar char="✦"/>
              <a:defRPr/>
            </a:pPr>
            <a:r>
              <a:rPr lang="en-US" sz="2900" dirty="0"/>
              <a:t>Teach alternate symbols to indicate possible changes (</a:t>
            </a:r>
            <a:r>
              <a:rPr lang="en-US" sz="2900" dirty="0" err="1"/>
              <a:t>ie</a:t>
            </a:r>
            <a:r>
              <a:rPr lang="en-US" sz="2900" dirty="0"/>
              <a:t>. Surprise card, a cancellation) </a:t>
            </a:r>
          </a:p>
          <a:p>
            <a:pPr marL="356504" indent="0" defTabSz="914353">
              <a:buSzPct val="60000"/>
              <a:buNone/>
              <a:defRPr/>
            </a:pPr>
            <a:endParaRPr lang="en-US" sz="2900" dirty="0"/>
          </a:p>
          <a:p>
            <a:pPr marL="693037" indent="-336532" defTabSz="914353">
              <a:buSzPct val="60000"/>
              <a:buFont typeface="Zapf Dingbats" charset="0"/>
              <a:buChar char="✦"/>
              <a:defRPr/>
            </a:pPr>
            <a:r>
              <a:rPr lang="en-US" sz="2900" dirty="0"/>
              <a:t>Break lengthier time blocks into shorter, more specific </a:t>
            </a:r>
            <a:r>
              <a:rPr lang="en-US" sz="2900" dirty="0" smtClean="0"/>
              <a:t>segments</a:t>
            </a:r>
          </a:p>
          <a:p>
            <a:pPr marL="356505" indent="0" defTabSz="914353">
              <a:buSzPct val="60000"/>
              <a:buNone/>
              <a:defRPr/>
            </a:pPr>
            <a:endParaRPr lang="en-US" sz="2900" dirty="0"/>
          </a:p>
          <a:p>
            <a:pPr marL="580350" indent="-342882" defTabSz="914353">
              <a:spcBef>
                <a:spcPts val="1477"/>
              </a:spcBef>
              <a:buSzPct val="60000"/>
              <a:buFont typeface="Zapf Dingbats" charset="0"/>
              <a:buChar char="✦"/>
              <a:defRPr/>
            </a:pPr>
            <a:r>
              <a:rPr lang="en-US" sz="2900" dirty="0"/>
              <a:t>Use a visual timer to assist with time management throughout the day. </a:t>
            </a:r>
          </a:p>
          <a:p>
            <a:pPr marL="923014" lvl="1" indent="-342882" defTabSz="914353">
              <a:spcBef>
                <a:spcPts val="1477"/>
              </a:spcBef>
              <a:buSzPct val="60000"/>
              <a:buFont typeface="Zapf Dingbats" charset="0"/>
              <a:buChar char="✦"/>
              <a:defRPr/>
            </a:pPr>
            <a:r>
              <a:rPr lang="en-US" sz="2900" dirty="0"/>
              <a:t>Note: some students become anxious or overly focused on the timer itself.</a:t>
            </a:r>
          </a:p>
          <a:p>
            <a:pPr marL="580350" indent="-342882" defTabSz="914353">
              <a:spcBef>
                <a:spcPts val="1477"/>
              </a:spcBef>
              <a:buSzPct val="60000"/>
              <a:buFont typeface="Zapf Dingbats" charset="0"/>
              <a:buChar char="✦"/>
              <a:defRPr/>
            </a:pPr>
            <a:endParaRPr lang="en-US" dirty="0">
              <a:latin typeface="Times" charset="0"/>
              <a:ea typeface="+mn-ea"/>
              <a:cs typeface="+mn-cs"/>
            </a:endParaRPr>
          </a:p>
          <a:p>
            <a:pPr marL="580350" indent="-342882" defTabSz="914353">
              <a:spcBef>
                <a:spcPts val="1477"/>
              </a:spcBef>
              <a:buSzPct val="60000"/>
              <a:buFont typeface="Zapf Dingbats" charset="0"/>
              <a:buChar char="✦"/>
              <a:defRPr/>
            </a:pPr>
            <a:endParaRPr lang="en-US" dirty="0">
              <a:latin typeface="Times" charset="0"/>
              <a:ea typeface="+mn-ea"/>
              <a:cs typeface="+mn-cs"/>
            </a:endParaRPr>
          </a:p>
        </p:txBody>
      </p:sp>
      <p:pic>
        <p:nvPicPr>
          <p:cNvPr id="41987" name="Picture 2" descr="check 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92" y="3086300"/>
            <a:ext cx="482203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NoSymbol-300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032722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question-ma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3032722"/>
            <a:ext cx="500063" cy="54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&amp; Brain </a:t>
            </a:r>
            <a:r>
              <a:rPr lang="en-US" sz="1800" dirty="0" smtClean="0"/>
              <a:t>(</a:t>
            </a:r>
            <a:r>
              <a:rPr lang="en-US" sz="1800" dirty="0" err="1" smtClean="0"/>
              <a:t>childtrauma.org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300" y="1417638"/>
            <a:ext cx="7159600" cy="48118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Neuroplasticity </a:t>
            </a:r>
            <a:r>
              <a:rPr lang="en-US" sz="2400" dirty="0"/>
              <a:t>can work in two </a:t>
            </a:r>
            <a:r>
              <a:rPr lang="en-US" sz="2400" dirty="0" smtClean="0"/>
              <a:t>directions: </a:t>
            </a: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is responsible for deleting old connections as frequently as it enables the creation of new ones</a:t>
            </a:r>
            <a:r>
              <a:rPr lang="en-US" sz="2400" dirty="0" smtClean="0"/>
              <a:t>.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Overactive limbic system – growth from front to back—first 3 years critical</a:t>
            </a:r>
          </a:p>
          <a:p>
            <a:pPr marL="0" indent="0"/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Trauma operates </a:t>
            </a:r>
            <a:r>
              <a:rPr lang="en-US" sz="2400" dirty="0">
                <a:solidFill>
                  <a:srgbClr val="FF0000"/>
                </a:solidFill>
              </a:rPr>
              <a:t>from </a:t>
            </a:r>
            <a:r>
              <a:rPr lang="en-US" sz="2400" dirty="0" smtClean="0">
                <a:solidFill>
                  <a:srgbClr val="FF0000"/>
                </a:solidFill>
              </a:rPr>
              <a:t>state of arousal/alarm </a:t>
            </a:r>
            <a:r>
              <a:rPr lang="en-US" sz="2400" dirty="0">
                <a:solidFill>
                  <a:srgbClr val="FF0000"/>
                </a:solidFill>
              </a:rPr>
              <a:t>and fear not </a:t>
            </a:r>
            <a:r>
              <a:rPr lang="en-US" sz="2400" dirty="0" smtClean="0">
                <a:solidFill>
                  <a:srgbClr val="FF0000"/>
                </a:solidFill>
              </a:rPr>
              <a:t>rationale – ill-prepared to learn/be social—living in the minute</a:t>
            </a:r>
            <a:endParaRPr lang="en-US" sz="24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Some </a:t>
            </a:r>
            <a:r>
              <a:rPr lang="en-US" sz="2400" dirty="0">
                <a:solidFill>
                  <a:srgbClr val="FF0000"/>
                </a:solidFill>
              </a:rPr>
              <a:t>use a </a:t>
            </a:r>
            <a:r>
              <a:rPr lang="en-US" sz="2400" dirty="0" err="1">
                <a:solidFill>
                  <a:srgbClr val="FF0000"/>
                </a:solidFill>
              </a:rPr>
              <a:t>hyperarousal</a:t>
            </a:r>
            <a:r>
              <a:rPr lang="en-US" sz="2400" dirty="0">
                <a:solidFill>
                  <a:srgbClr val="FF0000"/>
                </a:solidFill>
              </a:rPr>
              <a:t> response (</a:t>
            </a:r>
            <a:r>
              <a:rPr lang="en-US" sz="2400" dirty="0" err="1">
                <a:solidFill>
                  <a:srgbClr val="FF0000"/>
                </a:solidFill>
              </a:rPr>
              <a:t>e.g.</a:t>
            </a:r>
            <a:r>
              <a:rPr lang="en-US" sz="2400" dirty="0" err="1" smtClean="0">
                <a:solidFill>
                  <a:srgbClr val="FF0000"/>
                </a:solidFill>
              </a:rPr>
              <a:t>,fight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or flight) and some a </a:t>
            </a:r>
            <a:r>
              <a:rPr lang="en-US" sz="2400" dirty="0" smtClean="0">
                <a:solidFill>
                  <a:srgbClr val="FF0000"/>
                </a:solidFill>
              </a:rPr>
              <a:t>dissociative response </a:t>
            </a:r>
            <a:r>
              <a:rPr lang="en-US" sz="2400" dirty="0">
                <a:solidFill>
                  <a:srgbClr val="FF0000"/>
                </a:solidFill>
              </a:rPr>
              <a:t>(essentially “tuning out” </a:t>
            </a:r>
            <a:r>
              <a:rPr lang="en-US" sz="2400" dirty="0" smtClean="0">
                <a:solidFill>
                  <a:srgbClr val="FF0000"/>
                </a:solidFill>
              </a:rPr>
              <a:t>the impending threat)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hange to schedu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642937"/>
            <a:ext cx="7072313" cy="54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 schedule Mond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1"/>
            <a:ext cx="5893594" cy="6697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flipV="1">
            <a:off x="8744857" y="7414380"/>
            <a:ext cx="166971" cy="44123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288" tIns="32144" rIns="64288" bIns="32144">
            <a:spAutoFit/>
          </a:bodyPr>
          <a:lstStyle/>
          <a:p>
            <a:pPr marL="241080" indent="-241080">
              <a:buFont typeface="Arial"/>
              <a:buChar char="•"/>
              <a:defRPr/>
            </a:pPr>
            <a:r>
              <a:rPr lang="en-US" sz="1700" dirty="0">
                <a:solidFill>
                  <a:schemeClr val="bg1"/>
                </a:solidFill>
              </a:rPr>
              <a:t>As needed, walk around the school       (5 minute breaks)</a:t>
            </a:r>
          </a:p>
          <a:p>
            <a:pPr marL="241080" indent="-241080">
              <a:buFont typeface="Arial"/>
              <a:buChar char="•"/>
              <a:defRPr/>
            </a:pPr>
            <a:r>
              <a:rPr lang="en-US" sz="1700" dirty="0">
                <a:solidFill>
                  <a:schemeClr val="bg1"/>
                </a:solidFill>
              </a:rPr>
              <a:t>As needed, allow snacks depending on appetite</a:t>
            </a:r>
          </a:p>
          <a:p>
            <a:pPr marL="241080" indent="-241080">
              <a:buFont typeface="Arial"/>
              <a:buChar char="•"/>
              <a:defRPr/>
            </a:pPr>
            <a:r>
              <a:rPr lang="en-US" sz="1700" dirty="0">
                <a:solidFill>
                  <a:schemeClr val="bg1"/>
                </a:solidFill>
              </a:rPr>
              <a:t>Take pictures of each place and list expectations (activity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36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02" y="2946797"/>
            <a:ext cx="2560588" cy="25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" y="750094"/>
            <a:ext cx="482091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5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267890"/>
            <a:ext cx="7742039" cy="1151930"/>
          </a:xfrm>
        </p:spPr>
        <p:txBody>
          <a:bodyPr lIns="64291" tIns="32146" rIns="64291" bIns="32146" anchor="t">
            <a:normAutofit fontScale="90000"/>
          </a:bodyPr>
          <a:lstStyle/>
          <a:p>
            <a:pPr defTabSz="914353">
              <a:lnSpc>
                <a:spcPct val="80000"/>
              </a:lnSpc>
              <a:defRPr/>
            </a:pPr>
            <a:r>
              <a:rPr lang="en-US" sz="4600" dirty="0">
                <a:solidFill>
                  <a:schemeClr val="tx1"/>
                </a:solidFill>
                <a:sym typeface="Marker Felt" charset="0"/>
              </a:rPr>
              <a:t>Use visuals to structure or sequence an activity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339328" y="1419820"/>
            <a:ext cx="8304609" cy="4172152"/>
          </a:xfrm>
        </p:spPr>
        <p:txBody>
          <a:bodyPr lIns="64291" tIns="32146" rIns="64291" bIns="32146" anchor="t">
            <a:normAutofit/>
          </a:bodyPr>
          <a:lstStyle/>
          <a:p>
            <a:pPr marL="580350" indent="-342882" defTabSz="914353">
              <a:spcBef>
                <a:spcPts val="2000"/>
              </a:spcBef>
              <a:buSzPct val="60000"/>
              <a:buFont typeface="Zapf Dingbats" charset="0"/>
              <a:buChar char="✦"/>
              <a:defRPr/>
            </a:pPr>
            <a:r>
              <a:rPr lang="en-US" sz="2800" dirty="0"/>
              <a:t>Break activities down into small, sequenced steps to: </a:t>
            </a:r>
          </a:p>
          <a:p>
            <a:pPr marL="1035700" lvl="1" indent="-336532" defTabSz="914353">
              <a:spcBef>
                <a:spcPts val="600"/>
              </a:spcBef>
              <a:buSzPct val="60000"/>
              <a:buFont typeface="Zapf Dingbats" charset="0"/>
              <a:buChar char="✦"/>
              <a:defRPr/>
            </a:pPr>
            <a:r>
              <a:rPr lang="en-US" dirty="0"/>
              <a:t>Increase independence for students who rely on external supports to sequence activities as well as to stay on task and </a:t>
            </a:r>
          </a:p>
          <a:p>
            <a:pPr marL="1035700" lvl="1" indent="-336532" defTabSz="914353">
              <a:spcBef>
                <a:spcPts val="600"/>
              </a:spcBef>
              <a:buSzPct val="60000"/>
              <a:buFont typeface="Zapf Dingbats" charset="0"/>
              <a:buChar char="✦"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00" y="3303209"/>
            <a:ext cx="6087381" cy="35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54180" y="165781"/>
            <a:ext cx="7498080" cy="1143000"/>
          </a:xfrm>
        </p:spPr>
        <p:txBody>
          <a:bodyPr lIns="64291" tIns="32146" rIns="64291" bIns="32146">
            <a:normAutofit fontScale="90000"/>
          </a:bodyPr>
          <a:lstStyle/>
          <a:p>
            <a:pPr defTabSz="914353">
              <a:defRPr/>
            </a:pPr>
            <a:r>
              <a:rPr lang="en-US" sz="4600" dirty="0">
                <a:solidFill>
                  <a:schemeClr val="tx1"/>
                </a:solidFill>
                <a:sym typeface="Marker Felt" charset="0"/>
              </a:rPr>
              <a:t>Use visuals to promote positive </a:t>
            </a:r>
            <a:r>
              <a:rPr lang="en-US" sz="4600" dirty="0" smtClean="0">
                <a:solidFill>
                  <a:schemeClr val="tx1"/>
                </a:solidFill>
                <a:sym typeface="Marker Felt" charset="0"/>
              </a:rPr>
              <a:t>behavior</a:t>
            </a:r>
            <a:endParaRPr lang="en-CA" sz="5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768078"/>
            <a:ext cx="7929563" cy="4714875"/>
          </a:xfrm>
        </p:spPr>
        <p:txBody>
          <a:bodyPr lIns="64291" tIns="32146" rIns="64291" bIns="32146">
            <a:normAutofit lnSpcReduction="10000"/>
          </a:bodyPr>
          <a:lstStyle/>
          <a:p>
            <a:pPr marL="223210" indent="0" defTabSz="914353">
              <a:spcBef>
                <a:spcPts val="2000"/>
              </a:spcBef>
              <a:buSzPct val="60000"/>
              <a:buNone/>
              <a:defRPr/>
            </a:pPr>
            <a:r>
              <a:rPr lang="en-US" sz="2500" b="1" u="sng" dirty="0"/>
              <a:t>Use visual supports  to</a:t>
            </a:r>
            <a:r>
              <a:rPr lang="en-US" sz="2500" u="sng" dirty="0"/>
              <a:t>:</a:t>
            </a:r>
          </a:p>
          <a:p>
            <a:pPr marL="625032" indent="-401822" defTabSz="914353">
              <a:spcBef>
                <a:spcPts val="2000"/>
              </a:spcBef>
              <a:buSzPct val="60000"/>
              <a:buFont typeface="Wingdings" charset="2"/>
              <a:buChar char="u"/>
              <a:defRPr/>
            </a:pPr>
            <a:r>
              <a:rPr lang="en-US" sz="2500" dirty="0"/>
              <a:t>Provide choices</a:t>
            </a:r>
          </a:p>
          <a:p>
            <a:pPr marL="625032" indent="-401822" defTabSz="914353">
              <a:spcBef>
                <a:spcPts val="2000"/>
              </a:spcBef>
              <a:buSzPct val="60000"/>
              <a:buFont typeface="Wingdings" charset="2"/>
              <a:buChar char="u"/>
              <a:defRPr/>
            </a:pPr>
            <a:r>
              <a:rPr lang="en-US" sz="2500" dirty="0"/>
              <a:t>Provide more frequent break opportunities </a:t>
            </a:r>
          </a:p>
          <a:p>
            <a:pPr marL="625032" indent="-401822" defTabSz="914353">
              <a:spcBef>
                <a:spcPts val="2000"/>
              </a:spcBef>
              <a:buSzPct val="60000"/>
              <a:buFont typeface="Wingdings" charset="2"/>
              <a:buChar char="u"/>
              <a:defRPr/>
            </a:pPr>
            <a:r>
              <a:rPr lang="en-US" sz="2500" dirty="0"/>
              <a:t>Reinforce and reward positive choices (</a:t>
            </a:r>
            <a:r>
              <a:rPr lang="en-US" sz="2500" dirty="0" err="1"/>
              <a:t>ie</a:t>
            </a:r>
            <a:r>
              <a:rPr lang="en-US" sz="2500" dirty="0"/>
              <a:t>.  Token reward system, FIRST… (less preferred)…  THEN (preferred activity) </a:t>
            </a:r>
          </a:p>
          <a:p>
            <a:pPr marL="625032" indent="-401822" defTabSz="914353">
              <a:spcBef>
                <a:spcPts val="2000"/>
              </a:spcBef>
              <a:buSzPct val="60000"/>
              <a:buFont typeface="Wingdings" charset="2"/>
              <a:buChar char="u"/>
              <a:defRPr/>
            </a:pPr>
            <a:r>
              <a:rPr lang="en-US" sz="2500" dirty="0"/>
              <a:t>Assist in self-regulation (Resources:  Zones of Regulation, How Big is This Problem)</a:t>
            </a:r>
          </a:p>
          <a:p>
            <a:pPr marL="625032" indent="-401822" defTabSz="914353">
              <a:spcBef>
                <a:spcPts val="2000"/>
              </a:spcBef>
              <a:buSzPct val="60000"/>
              <a:buFont typeface="Wingdings" charset="2"/>
              <a:buChar char="u"/>
              <a:defRPr/>
            </a:pPr>
            <a:r>
              <a:rPr lang="en-US" sz="2500" dirty="0"/>
              <a:t>Support students with transitions</a:t>
            </a:r>
          </a:p>
          <a:p>
            <a:pPr marL="223210" indent="0" defTabSz="914353">
              <a:spcBef>
                <a:spcPts val="2000"/>
              </a:spcBef>
              <a:buFont typeface="Wingdings 2" pitchFamily="18" charset="2"/>
              <a:buChar char=""/>
              <a:defRPr/>
            </a:pPr>
            <a:endParaRPr lang="en-CA" dirty="0"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96516" y="232172"/>
            <a:ext cx="7742039" cy="1151930"/>
          </a:xfrm>
        </p:spPr>
        <p:txBody>
          <a:bodyPr lIns="64291" tIns="32146" rIns="64291" bIns="32146" anchor="t"/>
          <a:lstStyle/>
          <a:p>
            <a:pPr defTabSz="914353">
              <a:lnSpc>
                <a:spcPct val="80000"/>
              </a:lnSpc>
              <a:defRPr/>
            </a:pPr>
            <a:r>
              <a:rPr lang="en-US" sz="4100" dirty="0">
                <a:solidFill>
                  <a:schemeClr val="tx1"/>
                </a:solidFill>
                <a:sym typeface="Marker Felt" charset="0"/>
              </a:rPr>
              <a:t>Use visuals to promote positive </a:t>
            </a:r>
            <a:r>
              <a:rPr lang="en-US" sz="4100" dirty="0" smtClean="0">
                <a:solidFill>
                  <a:schemeClr val="tx1"/>
                </a:solidFill>
                <a:sym typeface="Marker Felt" charset="0"/>
              </a:rPr>
              <a:t>behavior</a:t>
            </a:r>
            <a:endParaRPr lang="en-US" sz="4100" dirty="0">
              <a:solidFill>
                <a:schemeClr val="tx1"/>
              </a:solidFill>
              <a:sym typeface="Marker Felt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714375" y="1714500"/>
            <a:ext cx="7742039" cy="4973836"/>
          </a:xfrm>
        </p:spPr>
        <p:txBody>
          <a:bodyPr lIns="64291" tIns="32146" rIns="64291" bIns="32146" anchor="t"/>
          <a:lstStyle/>
          <a:p>
            <a:pPr marL="580350" indent="-342882" defTabSz="914353">
              <a:spcBef>
                <a:spcPts val="2000"/>
              </a:spcBef>
              <a:buSzPct val="60000"/>
              <a:buFont typeface="Zapf Dingbats" charset="0"/>
              <a:buChar char="✦"/>
              <a:defRPr/>
            </a:pPr>
            <a:endParaRPr lang="en-US" sz="3100" dirty="0">
              <a:latin typeface="Times" charset="0"/>
            </a:endParaRPr>
          </a:p>
        </p:txBody>
      </p:sp>
      <p:pic>
        <p:nvPicPr>
          <p:cNvPr id="56323" name="Picture 1" descr="first-th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5" y="1496971"/>
            <a:ext cx="4338201" cy="53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IMG_35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267891"/>
            <a:ext cx="4616648" cy="61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Liste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1607344"/>
            <a:ext cx="4625578" cy="35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9" y="415230"/>
            <a:ext cx="4660180" cy="34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1" descr="visual reward ch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09" y="3268266"/>
            <a:ext cx="4500563" cy="34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Angry - Old Cr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107156"/>
            <a:ext cx="4786313" cy="36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Zone tools desk strip samp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6" y="2277071"/>
            <a:ext cx="3339703" cy="45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behaviour_consequence_str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9374"/>
            <a:ext cx="5036344" cy="65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BIOLOGICAL DOMAIN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Developmental delays as children</a:t>
            </a:r>
          </a:p>
          <a:p>
            <a:r>
              <a:rPr lang="en-US" dirty="0"/>
              <a:t>Frequent medical issues</a:t>
            </a:r>
          </a:p>
          <a:p>
            <a:r>
              <a:rPr lang="en-US" dirty="0">
                <a:solidFill>
                  <a:srgbClr val="FF0000"/>
                </a:solidFill>
              </a:rPr>
              <a:t>Increased stress hormones (cortisol)</a:t>
            </a:r>
          </a:p>
          <a:p>
            <a:r>
              <a:rPr lang="en-US" dirty="0"/>
              <a:t>Increased glucose</a:t>
            </a:r>
          </a:p>
          <a:p>
            <a:r>
              <a:rPr lang="en-US" dirty="0">
                <a:solidFill>
                  <a:srgbClr val="FF0000"/>
                </a:solidFill>
              </a:rPr>
              <a:t>&gt; amygdala and &lt; hippocampus</a:t>
            </a:r>
          </a:p>
          <a:p>
            <a:r>
              <a:rPr lang="en-US" dirty="0"/>
              <a:t>Impaired sleep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7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96516" y="232172"/>
            <a:ext cx="7742039" cy="1151930"/>
          </a:xfrm>
        </p:spPr>
        <p:txBody>
          <a:bodyPr lIns="64291" tIns="32146" rIns="64291" bIns="32146" anchor="t">
            <a:normAutofit fontScale="90000"/>
          </a:bodyPr>
          <a:lstStyle/>
          <a:p>
            <a:pPr defTabSz="914353">
              <a:lnSpc>
                <a:spcPct val="80000"/>
              </a:lnSpc>
              <a:defRPr/>
            </a:pPr>
            <a:r>
              <a:rPr lang="en-US" sz="4600" dirty="0">
                <a:solidFill>
                  <a:schemeClr val="tx1"/>
                </a:solidFill>
                <a:sym typeface="Marker Felt" charset="0"/>
              </a:rPr>
              <a:t>Use visuals to assist students to communicate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1384102"/>
            <a:ext cx="8197453" cy="5206007"/>
          </a:xfrm>
        </p:spPr>
        <p:txBody>
          <a:bodyPr lIns="64291" tIns="32146" rIns="64291" bIns="32146" anchor="t">
            <a:normAutofit/>
          </a:bodyPr>
          <a:lstStyle/>
          <a:p>
            <a:pPr marL="580350" indent="-342882" defTabSz="914353">
              <a:lnSpc>
                <a:spcPct val="80000"/>
              </a:lnSpc>
              <a:spcBef>
                <a:spcPts val="1477"/>
              </a:spcBef>
              <a:buSzPct val="60000"/>
              <a:buFont typeface="Zapf Dingbats" charset="0"/>
              <a:buChar char="✦"/>
              <a:defRPr/>
            </a:pPr>
            <a:endParaRPr lang="en-US" sz="2500" dirty="0">
              <a:latin typeface="Times" charset="0"/>
            </a:endParaRPr>
          </a:p>
          <a:p>
            <a:pPr marL="580350" indent="-342882" defTabSz="914353">
              <a:lnSpc>
                <a:spcPct val="80000"/>
              </a:lnSpc>
              <a:spcBef>
                <a:spcPts val="1477"/>
              </a:spcBef>
              <a:buSzPct val="60000"/>
              <a:buFont typeface="Zapf Dingbats" charset="0"/>
              <a:buChar char="✦"/>
              <a:defRPr/>
            </a:pPr>
            <a:r>
              <a:rPr lang="en-US" sz="2500" dirty="0"/>
              <a:t>Use visuals to help students who have difficulty initiating conversation or asking questions (e.g. asking for help) to do so in a less threatening manner...this will also help teach them how to communicate in these ways</a:t>
            </a:r>
          </a:p>
        </p:txBody>
      </p:sp>
      <p:pic>
        <p:nvPicPr>
          <p:cNvPr id="4" name="Picture 1" descr="walk to off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66" y="3511478"/>
            <a:ext cx="4179094" cy="32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Routines/</a:t>
            </a:r>
            <a:r>
              <a:rPr lang="en-US" dirty="0" err="1" smtClean="0"/>
              <a:t>Behaviour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Language</a:t>
            </a:r>
            <a:r>
              <a:rPr lang="en-US" sz="2400" dirty="0" smtClean="0"/>
              <a:t>: </a:t>
            </a:r>
            <a:r>
              <a:rPr lang="en-US" sz="2400" dirty="0"/>
              <a:t>Language acquisition and reflective thinking impacted if no co-regulation from nurturing </a:t>
            </a:r>
            <a:r>
              <a:rPr lang="en-US" sz="2400" dirty="0" smtClean="0"/>
              <a:t>interaction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Reduce Transitions</a:t>
            </a:r>
            <a:r>
              <a:rPr lang="en-US" sz="2400" dirty="0">
                <a:solidFill>
                  <a:srgbClr val="FF0000"/>
                </a:solidFill>
              </a:rPr>
              <a:t>/Redirection/Freeze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Emotions=mindful brain/unmindful brain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Body (H/O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marL="402336" lvl="1" indent="0">
              <a:buNone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Visual schedule of rewards </a:t>
            </a:r>
            <a:r>
              <a:rPr lang="en-US" sz="2400" dirty="0"/>
              <a:t>(praise for small steps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Use </a:t>
            </a:r>
            <a:r>
              <a:rPr lang="en-US" sz="2400" b="1" dirty="0"/>
              <a:t>of timers – beat the timer- </a:t>
            </a:r>
            <a:r>
              <a:rPr lang="en-US" sz="2400" b="1" dirty="0" smtClean="0"/>
              <a:t>compliance </a:t>
            </a:r>
            <a:r>
              <a:rPr lang="en-US" sz="2400" b="1" dirty="0"/>
              <a:t>and </a:t>
            </a:r>
            <a:r>
              <a:rPr lang="en-US" sz="2400" b="1" dirty="0" smtClean="0"/>
              <a:t>transitions (stop at door, sit and draw-mini slow start)</a:t>
            </a:r>
            <a:endParaRPr lang="en-US" sz="2400" b="1" dirty="0"/>
          </a:p>
          <a:p>
            <a:r>
              <a:rPr lang="en-US" sz="2400" dirty="0"/>
              <a:t>Explicit teaching </a:t>
            </a:r>
            <a:r>
              <a:rPr lang="en-US" sz="2400" dirty="0" err="1"/>
              <a:t>eg</a:t>
            </a:r>
            <a:r>
              <a:rPr lang="en-US" sz="2400" dirty="0"/>
              <a:t> bike, fidget </a:t>
            </a:r>
            <a:r>
              <a:rPr lang="en-US" sz="2400" dirty="0" smtClean="0"/>
              <a:t>tool</a:t>
            </a:r>
          </a:p>
          <a:p>
            <a:r>
              <a:rPr lang="en-US" sz="2400" dirty="0" smtClean="0"/>
              <a:t>3 </a:t>
            </a:r>
            <a:r>
              <a:rPr lang="en-US" sz="2400" dirty="0"/>
              <a:t>parts of play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Routines/</a:t>
            </a:r>
            <a:r>
              <a:rPr lang="en-US" dirty="0" err="1" smtClean="0"/>
              <a:t>Behaviour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Repetition</a:t>
            </a:r>
            <a:endParaRPr lang="en-US" dirty="0"/>
          </a:p>
          <a:p>
            <a:r>
              <a:rPr lang="en-US" dirty="0"/>
              <a:t>Demonstrating more positives than correctives –</a:t>
            </a:r>
          </a:p>
          <a:p>
            <a:r>
              <a:rPr lang="en-US" dirty="0"/>
              <a:t>More "dos" than "don'ts”</a:t>
            </a:r>
          </a:p>
          <a:p>
            <a:r>
              <a:rPr lang="en-US" dirty="0"/>
              <a:t>Applaud/Reinforce any incremental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Offer Choice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for social brain and movement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Bridging/restitution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Do-overs-not letting one thing go by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b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452437"/>
            <a:ext cx="3254375" cy="6405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47800"/>
            <a:ext cx="3882517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/>
              <a:t>Overt </a:t>
            </a:r>
            <a:r>
              <a:rPr lang="en-US" sz="1800" b="0" dirty="0" smtClean="0"/>
              <a:t>noncompliance—avoid, redirect, provide </a:t>
            </a:r>
            <a:r>
              <a:rPr lang="en-US" sz="1800" b="0" dirty="0"/>
              <a:t>choice and time for child to think </a:t>
            </a:r>
            <a:r>
              <a:rPr lang="en-US" sz="1800" b="0" dirty="0" smtClean="0"/>
              <a:t>and reflect, repeat rule and choice, </a:t>
            </a:r>
            <a:r>
              <a:rPr lang="en-US" sz="1800" b="0" dirty="0">
                <a:solidFill>
                  <a:srgbClr val="FF0000"/>
                </a:solidFill>
              </a:rPr>
              <a:t>quietly </a:t>
            </a:r>
            <a:r>
              <a:rPr lang="en-US" sz="1800" b="0" dirty="0" smtClean="0">
                <a:solidFill>
                  <a:srgbClr val="FF0000"/>
                </a:solidFill>
              </a:rPr>
              <a:t>mention want </a:t>
            </a:r>
            <a:r>
              <a:rPr lang="en-US" sz="1800" b="0" dirty="0">
                <a:solidFill>
                  <a:srgbClr val="FF0000"/>
                </a:solidFill>
              </a:rPr>
              <a:t>child to be part of </a:t>
            </a:r>
            <a:r>
              <a:rPr lang="en-US" sz="1800" b="0" dirty="0" smtClean="0">
                <a:solidFill>
                  <a:srgbClr val="FF0000"/>
                </a:solidFill>
              </a:rPr>
              <a:t>community</a:t>
            </a:r>
            <a:r>
              <a:rPr lang="en-US" sz="1800" b="0" dirty="0" smtClean="0"/>
              <a:t>, if noncompliance continues</a:t>
            </a:r>
            <a:r>
              <a:rPr lang="en-US" sz="1800" b="0" dirty="0"/>
              <a:t>, then quiet direction to meet outside</a:t>
            </a:r>
          </a:p>
          <a:p>
            <a:pPr>
              <a:lnSpc>
                <a:spcPct val="120000"/>
              </a:lnSpc>
            </a:pPr>
            <a:r>
              <a:rPr lang="en-US" sz="1800" b="0" dirty="0" smtClean="0">
                <a:solidFill>
                  <a:srgbClr val="FF0000"/>
                </a:solidFill>
              </a:rPr>
              <a:t>Connector language•</a:t>
            </a:r>
            <a:r>
              <a:rPr lang="en-US" sz="1800" b="0" dirty="0" smtClean="0"/>
              <a:t>-</a:t>
            </a:r>
            <a:r>
              <a:rPr lang="en-US" sz="1800" b="0" dirty="0"/>
              <a:t>-let's think how we can solve; I need you to do such and </a:t>
            </a:r>
            <a:r>
              <a:rPr lang="en-US" sz="1800" b="0" dirty="0" smtClean="0"/>
              <a:t>such—what do you need </a:t>
            </a:r>
            <a:r>
              <a:rPr lang="en-US" sz="1800" b="0" dirty="0" err="1" smtClean="0"/>
              <a:t>vs</a:t>
            </a:r>
            <a:r>
              <a:rPr lang="en-US" sz="1800" b="0" dirty="0" smtClean="0"/>
              <a:t> what are you doing</a:t>
            </a:r>
            <a:endParaRPr lang="en-US" sz="1800" b="0" dirty="0"/>
          </a:p>
          <a:p>
            <a:pPr>
              <a:lnSpc>
                <a:spcPct val="120000"/>
              </a:lnSpc>
            </a:pPr>
            <a:r>
              <a:rPr lang="en-US" sz="1800" b="0" dirty="0" smtClean="0"/>
              <a:t>Use </a:t>
            </a:r>
            <a:r>
              <a:rPr lang="en-US" sz="1800" b="0" dirty="0"/>
              <a:t>your words, you know better (elicits connection), I'll </a:t>
            </a:r>
            <a:r>
              <a:rPr lang="en-US" sz="1800" b="0" dirty="0" smtClean="0"/>
              <a:t>wait until ready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41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Social/Relationship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Co-regulation dance (in-sync)- </a:t>
            </a:r>
            <a:r>
              <a:rPr lang="en-US" sz="2000" dirty="0"/>
              <a:t>adjust </a:t>
            </a:r>
            <a:r>
              <a:rPr lang="en-US" sz="2000" dirty="0" err="1"/>
              <a:t>behaviour</a:t>
            </a:r>
            <a:r>
              <a:rPr lang="en-US" sz="2000" dirty="0"/>
              <a:t> </a:t>
            </a:r>
            <a:r>
              <a:rPr lang="en-US" sz="2000" dirty="0" smtClean="0"/>
              <a:t>and regulation </a:t>
            </a:r>
            <a:r>
              <a:rPr lang="en-US" sz="2000" dirty="0"/>
              <a:t>based on </a:t>
            </a:r>
            <a:r>
              <a:rPr lang="en-US" sz="2000" dirty="0" smtClean="0"/>
              <a:t>feedback</a:t>
            </a:r>
            <a:endParaRPr lang="en-US" sz="2000" dirty="0"/>
          </a:p>
          <a:p>
            <a:r>
              <a:rPr lang="en-US" dirty="0"/>
              <a:t>Morning Check-in and check-out</a:t>
            </a:r>
          </a:p>
          <a:p>
            <a:pPr lvl="1"/>
            <a:r>
              <a:rPr lang="en-US" dirty="0"/>
              <a:t>Salutation, temperature </a:t>
            </a:r>
            <a:r>
              <a:rPr lang="en-US" dirty="0" smtClean="0"/>
              <a:t>gauge, </a:t>
            </a:r>
            <a:r>
              <a:rPr lang="en-US" dirty="0"/>
              <a:t>breathe, </a:t>
            </a:r>
            <a:r>
              <a:rPr lang="en-US" dirty="0" smtClean="0"/>
              <a:t>compliment</a:t>
            </a:r>
            <a:r>
              <a:rPr lang="en-US" dirty="0"/>
              <a:t>, </a:t>
            </a:r>
            <a:r>
              <a:rPr lang="en-US" dirty="0" smtClean="0"/>
              <a:t>routine for day</a:t>
            </a:r>
          </a:p>
          <a:p>
            <a:r>
              <a:rPr lang="en-US" dirty="0" smtClean="0"/>
              <a:t>Sensory level includes rhythmic movement </a:t>
            </a:r>
            <a:r>
              <a:rPr lang="en-US" sz="1800" dirty="0" smtClean="0"/>
              <a:t>(dance, ball, singing, motor)</a:t>
            </a:r>
          </a:p>
          <a:p>
            <a:r>
              <a:rPr lang="en-US" dirty="0" smtClean="0"/>
              <a:t>Cooperative skills – sharing, helping, include </a:t>
            </a:r>
            <a:r>
              <a:rPr lang="en-US" dirty="0"/>
              <a:t>others, take </a:t>
            </a:r>
            <a:r>
              <a:rPr lang="en-US" dirty="0" smtClean="0"/>
              <a:t>turns, </a:t>
            </a:r>
            <a:r>
              <a:rPr lang="en-US" dirty="0"/>
              <a:t>personal space</a:t>
            </a:r>
          </a:p>
          <a:p>
            <a:endParaRPr lang="en-US" dirty="0"/>
          </a:p>
        </p:txBody>
      </p:sp>
      <p:pic>
        <p:nvPicPr>
          <p:cNvPr id="4" name="Picture 3" descr="d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4" y="165101"/>
            <a:ext cx="2079625" cy="1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Social Cognition-reading </a:t>
            </a:r>
            <a:r>
              <a:rPr lang="en-US" sz="2800" dirty="0" smtClean="0"/>
              <a:t>social context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Perspective-</a:t>
            </a:r>
            <a:r>
              <a:rPr lang="en-US" sz="2800" dirty="0" smtClean="0">
                <a:solidFill>
                  <a:srgbClr val="FF0000"/>
                </a:solidFill>
              </a:rPr>
              <a:t>taking: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Accurately </a:t>
            </a:r>
            <a:r>
              <a:rPr lang="en-US" sz="2800" dirty="0">
                <a:solidFill>
                  <a:srgbClr val="FF0000"/>
                </a:solidFill>
              </a:rPr>
              <a:t>reading intentions of </a:t>
            </a:r>
            <a:r>
              <a:rPr lang="en-US" sz="2800" dirty="0" smtClean="0">
                <a:solidFill>
                  <a:srgbClr val="FF0000"/>
                </a:solidFill>
              </a:rPr>
              <a:t>other and Anticipating </a:t>
            </a:r>
            <a:r>
              <a:rPr lang="en-US" sz="2800" dirty="0">
                <a:solidFill>
                  <a:srgbClr val="FF0000"/>
                </a:solidFill>
              </a:rPr>
              <a:t>consequences/impact on </a:t>
            </a:r>
            <a:r>
              <a:rPr lang="en-US" sz="2800" dirty="0" smtClean="0">
                <a:solidFill>
                  <a:srgbClr val="FF0000"/>
                </a:solidFill>
              </a:rPr>
              <a:t>others and </a:t>
            </a:r>
            <a:r>
              <a:rPr lang="en-US" sz="2800" dirty="0" err="1" smtClean="0">
                <a:solidFill>
                  <a:srgbClr val="FF0000"/>
                </a:solidFill>
              </a:rPr>
              <a:t>adjut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Understand that others have thoughts, feelings and </a:t>
            </a:r>
            <a:r>
              <a:rPr lang="en-US" sz="2800" dirty="0" smtClean="0">
                <a:solidFill>
                  <a:srgbClr val="FF0000"/>
                </a:solidFill>
              </a:rPr>
              <a:t>experiences different </a:t>
            </a:r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 smtClean="0">
                <a:solidFill>
                  <a:srgbClr val="FF0000"/>
                </a:solidFill>
              </a:rPr>
              <a:t>yours </a:t>
            </a:r>
          </a:p>
          <a:p>
            <a:r>
              <a:rPr lang="en-US" sz="2800" dirty="0" smtClean="0"/>
              <a:t>Take </a:t>
            </a:r>
            <a:r>
              <a:rPr lang="en-US" sz="2800" dirty="0"/>
              <a:t>others feelings into account</a:t>
            </a:r>
          </a:p>
          <a:p>
            <a:r>
              <a:rPr lang="en-US" sz="2800" dirty="0" smtClean="0"/>
              <a:t>Are </a:t>
            </a:r>
            <a:r>
              <a:rPr lang="en-US" sz="2800" dirty="0"/>
              <a:t>you </a:t>
            </a:r>
            <a:r>
              <a:rPr lang="en-US" sz="2800" dirty="0">
                <a:solidFill>
                  <a:srgbClr val="FF0000"/>
                </a:solidFill>
              </a:rPr>
              <a:t>being mindful? What is my/their brain thinking?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09" y="0"/>
            <a:ext cx="2068179" cy="14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</a:t>
            </a:r>
            <a:r>
              <a:rPr lang="en-US" dirty="0"/>
              <a:t> </a:t>
            </a:r>
            <a:r>
              <a:rPr lang="en-US" dirty="0" smtClean="0"/>
              <a:t>Thinking Language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dirty="0"/>
              <a:t>should you be? </a:t>
            </a:r>
            <a:r>
              <a:rPr lang="en-US" dirty="0" smtClean="0"/>
              <a:t> You </a:t>
            </a:r>
            <a:r>
              <a:rPr lang="en-US" dirty="0"/>
              <a:t>should be showing </a:t>
            </a:r>
            <a:r>
              <a:rPr lang="en-US" dirty="0" smtClean="0"/>
              <a:t>me what </a:t>
            </a:r>
            <a:r>
              <a:rPr lang="en-US" dirty="0"/>
              <a:t>you should be doing</a:t>
            </a:r>
            <a:r>
              <a:rPr lang="en-US" dirty="0" smtClean="0"/>
              <a:t>;</a:t>
            </a:r>
          </a:p>
          <a:p>
            <a:r>
              <a:rPr lang="en-US" dirty="0" smtClean="0"/>
              <a:t>Look </a:t>
            </a:r>
            <a:r>
              <a:rPr lang="en-US" dirty="0"/>
              <a:t>at what everyone </a:t>
            </a:r>
            <a:r>
              <a:rPr lang="en-US" dirty="0" smtClean="0"/>
              <a:t>else is doing</a:t>
            </a:r>
          </a:p>
          <a:p>
            <a:r>
              <a:rPr lang="en-US" dirty="0" smtClean="0"/>
              <a:t>Jon </a:t>
            </a:r>
            <a:r>
              <a:rPr lang="en-US" dirty="0"/>
              <a:t>is doing a good </a:t>
            </a:r>
            <a:r>
              <a:rPr lang="en-US" dirty="0" smtClean="0"/>
              <a:t>job</a:t>
            </a:r>
          </a:p>
          <a:p>
            <a:r>
              <a:rPr lang="en-US" dirty="0" smtClean="0"/>
              <a:t>What is expected in this situation; What is the group plan?</a:t>
            </a:r>
          </a:p>
          <a:p>
            <a:r>
              <a:rPr lang="en-US" dirty="0" smtClean="0"/>
              <a:t>Is that expected?</a:t>
            </a:r>
          </a:p>
          <a:p>
            <a:r>
              <a:rPr lang="en-US" dirty="0"/>
              <a:t>W</a:t>
            </a:r>
            <a:r>
              <a:rPr lang="en-US" dirty="0" smtClean="0"/>
              <a:t>hat are other’s brain’s thinking?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1250156" y="1241226"/>
            <a:ext cx="7358063" cy="11206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1485900" algn="l"/>
              </a:tabLst>
              <a:defRPr>
                <a:solidFill>
                  <a:srgbClr val="0D022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Individual</a:t>
            </a:r>
            <a:endParaRPr sz="4800" dirty="0">
              <a:solidFill>
                <a:schemeClr val="bg2">
                  <a:lumMod val="25000"/>
                </a:schemeClr>
              </a:solidFill>
              <a:effectLst>
                <a:outerShdw blurRad="25400" dist="25400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1250156" y="2673048"/>
            <a:ext cx="7358063" cy="3307000"/>
          </a:xfrm>
          <a:prstGeom prst="rect">
            <a:avLst/>
          </a:prstGeom>
        </p:spPr>
        <p:txBody>
          <a:bodyPr/>
          <a:lstStyle/>
          <a:p>
            <a:pPr marL="306402" indent="-306402" defTabSz="244308">
              <a:buSzPct val="95000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0D022C"/>
                </a:solidFill>
                <a:effectLst>
                  <a:outerShdw blurRad="19304" dist="19304" dir="2700000" rotWithShape="0">
                    <a:srgbClr val="FFFFFF">
                      <a:alpha val="50000"/>
                    </a:srgbClr>
                  </a:outerShdw>
                </a:effectLst>
              </a:rPr>
              <a:t>I see... what do you need to re-engage?</a:t>
            </a:r>
          </a:p>
          <a:p>
            <a:pPr marL="306402" indent="-306402" defTabSz="244308">
              <a:buSzPct val="95000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0D022C"/>
                </a:solidFill>
                <a:effectLst>
                  <a:outerShdw blurRad="19304" dist="19304" dir="2700000" rotWithShape="0">
                    <a:srgbClr val="FFFFFF">
                      <a:alpha val="50000"/>
                    </a:srgbClr>
                  </a:outerShdw>
                </a:effectLst>
              </a:rPr>
              <a:t>How do you think you could...?</a:t>
            </a:r>
          </a:p>
          <a:p>
            <a:pPr marL="306402" indent="-306402" defTabSz="244308">
              <a:buSzPct val="95000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0D022C"/>
                </a:solidFill>
                <a:effectLst>
                  <a:outerShdw blurRad="19304" dist="19304" dir="2700000" rotWithShape="0">
                    <a:srgbClr val="FFFFFF">
                      <a:alpha val="50000"/>
                    </a:srgbClr>
                  </a:outerShdw>
                </a:effectLst>
              </a:rPr>
              <a:t>What happens to other students?</a:t>
            </a:r>
          </a:p>
          <a:p>
            <a:pPr marL="306402" indent="-306402" defTabSz="244308">
              <a:buSzPct val="95000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0D022C"/>
                </a:solidFill>
                <a:effectLst>
                  <a:outerShdw blurRad="19304" dist="19304" dir="2700000" rotWithShape="0">
                    <a:srgbClr val="FFFFFF">
                      <a:alpha val="50000"/>
                    </a:srgbClr>
                  </a:outerShdw>
                </a:effectLst>
              </a:rPr>
              <a:t>What does your body need?</a:t>
            </a:r>
          </a:p>
          <a:p>
            <a:pPr marL="306402" indent="-306402" defTabSz="244308">
              <a:buSzPct val="95000"/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0D022C"/>
                </a:solidFill>
                <a:effectLst>
                  <a:outerShdw blurRad="19304" dist="19304" dir="2700000" rotWithShape="0">
                    <a:srgbClr val="FFFFFF">
                      <a:alpha val="50000"/>
                    </a:srgbClr>
                  </a:outerShdw>
                </a:effectLst>
              </a:rPr>
              <a:t>Determine what is working (situations, routines, times of day)?</a:t>
            </a:r>
          </a:p>
          <a:p>
            <a:pPr marL="306402" indent="-306402" defTabSz="244308">
              <a:buSzPct val="95000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rgbClr val="0D022C"/>
              </a:solidFill>
              <a:effectLst>
                <a:outerShdw blurRad="19304" dist="19304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Social/Relationship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do you get joyful engagement from?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Nature opportunities, Sports, cooking, singing, creating (crafts)</a:t>
            </a:r>
          </a:p>
          <a:p>
            <a:r>
              <a:rPr lang="en-US" dirty="0" smtClean="0"/>
              <a:t>Rocking time/cuddling?</a:t>
            </a:r>
          </a:p>
          <a:p>
            <a:r>
              <a:rPr lang="en-US" dirty="0" smtClean="0"/>
              <a:t>Indirect objects</a:t>
            </a:r>
          </a:p>
          <a:p>
            <a:r>
              <a:rPr lang="en-US" dirty="0" smtClean="0"/>
              <a:t>Phone home for something good and </a:t>
            </a:r>
            <a:r>
              <a:rPr lang="en-US" dirty="0" err="1" smtClean="0"/>
              <a:t>toodles</a:t>
            </a:r>
            <a:endParaRPr lang="en-US" dirty="0" smtClean="0"/>
          </a:p>
          <a:p>
            <a:r>
              <a:rPr lang="en-US" dirty="0"/>
              <a:t>How am I </a:t>
            </a:r>
            <a:r>
              <a:rPr lang="en-US" dirty="0" smtClean="0"/>
              <a:t>incorporating </a:t>
            </a:r>
            <a:r>
              <a:rPr lang="en-US" dirty="0"/>
              <a:t>both the social and motoric brain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Social routines-salutations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Prosocial</a:t>
            </a:r>
            <a:r>
              <a:rPr lang="en-US" dirty="0" smtClean="0"/>
              <a:t>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Empathy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Causes stress-have to take care of self to give to others)</a:t>
            </a:r>
          </a:p>
          <a:p>
            <a:pPr lvl="1">
              <a:buFont typeface="Courier New"/>
              <a:buChar char="o"/>
            </a:pPr>
            <a:r>
              <a:rPr lang="en-US" dirty="0"/>
              <a:t>S</a:t>
            </a:r>
            <a:r>
              <a:rPr lang="en-US" dirty="0" smtClean="0"/>
              <a:t>omething more fragile and/or community engagement piece (elders, community garden)</a:t>
            </a:r>
          </a:p>
          <a:p>
            <a:pPr>
              <a:buFont typeface="Arial"/>
              <a:buChar char="•"/>
            </a:pPr>
            <a:r>
              <a:rPr lang="en-US" dirty="0" smtClean="0"/>
              <a:t>Contribution activity – helping</a:t>
            </a:r>
          </a:p>
          <a:p>
            <a:pPr>
              <a:buFont typeface="Arial"/>
              <a:buChar char="•"/>
            </a:pPr>
            <a:r>
              <a:rPr lang="en-US" dirty="0" smtClean="0"/>
              <a:t>Kindness-Bucket Fillers, include others</a:t>
            </a:r>
          </a:p>
          <a:p>
            <a:pPr>
              <a:buFont typeface="Arial"/>
              <a:buChar char="•"/>
            </a:pPr>
            <a:r>
              <a:rPr lang="en-US" dirty="0" smtClean="0"/>
              <a:t>Gratitude journal</a:t>
            </a:r>
            <a:endParaRPr lang="en-US" dirty="0"/>
          </a:p>
          <a:p>
            <a:endParaRPr lang="en-US" dirty="0"/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pic>
        <p:nvPicPr>
          <p:cNvPr id="4" name="Picture 3" descr="helpingh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54" y="0"/>
            <a:ext cx="3073734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DOMAIN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Limited problem solving</a:t>
            </a:r>
          </a:p>
          <a:p>
            <a:r>
              <a:rPr lang="en-US" dirty="0">
                <a:solidFill>
                  <a:srgbClr val="FF0000"/>
                </a:solidFill>
              </a:rPr>
              <a:t>Problems processing new information</a:t>
            </a:r>
          </a:p>
          <a:p>
            <a:r>
              <a:rPr lang="en-US" dirty="0">
                <a:solidFill>
                  <a:srgbClr val="FF0000"/>
                </a:solidFill>
              </a:rPr>
              <a:t>Problems focusing and completing tasks</a:t>
            </a:r>
          </a:p>
          <a:p>
            <a:r>
              <a:rPr lang="en-US" dirty="0">
                <a:solidFill>
                  <a:srgbClr val="FF0000"/>
                </a:solidFill>
              </a:rPr>
              <a:t>Difficulty planning and anticipating</a:t>
            </a:r>
          </a:p>
          <a:p>
            <a:r>
              <a:rPr lang="en-US" dirty="0"/>
              <a:t>Problems with orientation in time and space</a:t>
            </a:r>
          </a:p>
          <a:p>
            <a:r>
              <a:rPr lang="en-US" dirty="0"/>
              <a:t>Impaired memory short term and for significant life events</a:t>
            </a:r>
          </a:p>
          <a:p>
            <a:r>
              <a:rPr lang="en-US" dirty="0"/>
              <a:t>Dissociation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4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3C3C3C"/>
                </a:solidFill>
              </a:rPr>
              <a:t>EXIT SLIP and thank you!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357188" y="2131962"/>
            <a:ext cx="8429625" cy="402729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437150" indent="-437150" defTabSz="311814">
              <a:spcBef>
                <a:spcPts val="0"/>
              </a:spcBef>
              <a:buClr>
                <a:srgbClr val="A1A1A1"/>
              </a:buClr>
              <a:buSzPct val="125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r>
              <a:rPr sz="3500">
                <a:latin typeface="Tw Cen MT"/>
                <a:ea typeface="Tw Cen MT"/>
                <a:cs typeface="Tw Cen MT"/>
                <a:sym typeface="Tw Cen MT"/>
              </a:rPr>
              <a:t>Turn to a partner &amp; discuss which practice you will try</a:t>
            </a:r>
          </a:p>
          <a:p>
            <a:pPr marL="437150" indent="-437150" defTabSz="311814">
              <a:spcBef>
                <a:spcPts val="0"/>
              </a:spcBef>
              <a:buClr>
                <a:srgbClr val="A1A1A1"/>
              </a:buClr>
              <a:buSzPct val="125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r>
              <a:rPr sz="3500">
                <a:latin typeface="Tw Cen MT"/>
                <a:ea typeface="Tw Cen MT"/>
                <a:cs typeface="Tw Cen MT"/>
                <a:sym typeface="Tw Cen MT"/>
              </a:rPr>
              <a:t>Make a deal - what do you feel comfy taking back and check-in two week</a:t>
            </a:r>
          </a:p>
          <a:p>
            <a:pPr marL="437150" indent="-437150" defTabSz="311814">
              <a:spcBef>
                <a:spcPts val="0"/>
              </a:spcBef>
              <a:buClr>
                <a:srgbClr val="A1A1A1"/>
              </a:buClr>
              <a:buSzPct val="125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endParaRPr sz="3500">
              <a:latin typeface="Tw Cen MT"/>
              <a:ea typeface="Tw Cen MT"/>
              <a:cs typeface="Tw Cen MT"/>
              <a:sym typeface="Tw Cen MT"/>
            </a:endParaRPr>
          </a:p>
          <a:p>
            <a:pPr marL="437150" indent="-437150" defTabSz="311814">
              <a:spcBef>
                <a:spcPts val="0"/>
              </a:spcBef>
              <a:buClr>
                <a:srgbClr val="A1A1A1"/>
              </a:buClr>
              <a:buSzPct val="125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endParaRPr sz="3500">
              <a:latin typeface="Tw Cen MT"/>
              <a:ea typeface="Tw Cen MT"/>
              <a:cs typeface="Tw Cen MT"/>
              <a:sym typeface="Tw Cen MT"/>
            </a:endParaRPr>
          </a:p>
          <a:p>
            <a:pPr marL="437150" indent="-437150" defTabSz="311814">
              <a:spcBef>
                <a:spcPts val="0"/>
              </a:spcBef>
              <a:buClr>
                <a:srgbClr val="A1A1A1"/>
              </a:buClr>
              <a:buSzPct val="125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endParaRPr sz="3500"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292" name="IMG_044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936" y="4315967"/>
            <a:ext cx="4101882" cy="19584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118070"/>
      </p:ext>
    </p:extLst>
  </p:cSld>
  <p:clrMapOvr>
    <a:masterClrMapping/>
  </p:clrMapOvr>
  <p:transition xmlns:p14="http://schemas.microsoft.com/office/powerpoint/2010/main"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THANK-YOU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Educator Wellness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the model</a:t>
            </a:r>
            <a:r>
              <a:rPr lang="en-US" b="0" dirty="0" smtClean="0"/>
              <a:t> </a:t>
            </a:r>
            <a:r>
              <a:rPr lang="en-US" b="0" dirty="0"/>
              <a:t>as we teach who we </a:t>
            </a:r>
            <a:r>
              <a:rPr lang="en-US" b="0" dirty="0" smtClean="0"/>
              <a:t>are</a:t>
            </a:r>
          </a:p>
          <a:p>
            <a:r>
              <a:rPr lang="en-US" b="0" dirty="0" smtClean="0"/>
              <a:t>It </a:t>
            </a:r>
            <a:r>
              <a:rPr lang="en-US" b="0" dirty="0"/>
              <a:t>is allowing for </a:t>
            </a:r>
            <a:r>
              <a:rPr lang="en-US" b="0" dirty="0" smtClean="0"/>
              <a:t>authenticity in </a:t>
            </a:r>
            <a:r>
              <a:rPr lang="en-US" b="0" dirty="0"/>
              <a:t>ourselves so we can reach out to </a:t>
            </a:r>
            <a:r>
              <a:rPr lang="en-US" b="0" dirty="0" smtClean="0"/>
              <a:t>others</a:t>
            </a:r>
          </a:p>
          <a:p>
            <a:r>
              <a:rPr lang="en-US" dirty="0"/>
              <a:t>Children do the best they can (E. Olsson)</a:t>
            </a:r>
          </a:p>
          <a:p>
            <a:r>
              <a:rPr lang="en-US" dirty="0"/>
              <a:t>Bids for attention (M. </a:t>
            </a:r>
            <a:r>
              <a:rPr lang="en-US" dirty="0" err="1"/>
              <a:t>Brokenleg</a:t>
            </a:r>
            <a:r>
              <a:rPr lang="en-US" dirty="0" smtClean="0"/>
              <a:t>)</a:t>
            </a:r>
          </a:p>
          <a:p>
            <a:r>
              <a:rPr lang="en-US" dirty="0"/>
              <a:t>Belief about the significance of our role in their </a:t>
            </a:r>
            <a:r>
              <a:rPr lang="en-US" dirty="0" smtClean="0"/>
              <a:t>lives</a:t>
            </a:r>
            <a:endParaRPr lang="en-US" dirty="0"/>
          </a:p>
          <a:p>
            <a:r>
              <a:rPr lang="en-US" dirty="0"/>
              <a:t>Kids learn from people they like (Rita Pierson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EMOTIONAL DOMAIN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Problems with boundaries</a:t>
            </a:r>
          </a:p>
          <a:p>
            <a:r>
              <a:rPr lang="en-US" dirty="0">
                <a:solidFill>
                  <a:srgbClr val="FF0000"/>
                </a:solidFill>
              </a:rPr>
              <a:t>Attachment challenges</a:t>
            </a:r>
          </a:p>
          <a:p>
            <a:r>
              <a:rPr lang="en-US" dirty="0"/>
              <a:t>Distrust, suspiciousness</a:t>
            </a:r>
          </a:p>
          <a:p>
            <a:r>
              <a:rPr lang="en-US" dirty="0"/>
              <a:t>Social isolation</a:t>
            </a:r>
          </a:p>
          <a:p>
            <a:r>
              <a:rPr lang="en-US" dirty="0"/>
              <a:t>Interpersonal difficulties</a:t>
            </a:r>
          </a:p>
          <a:p>
            <a:r>
              <a:rPr lang="en-US" dirty="0">
                <a:solidFill>
                  <a:srgbClr val="FF0000"/>
                </a:solidFill>
              </a:rPr>
              <a:t>Difficulty assessing others’ emotions</a:t>
            </a:r>
          </a:p>
        </p:txBody>
      </p:sp>
    </p:spTree>
    <p:extLst>
      <p:ext uri="{BB962C8B-B14F-4D97-AF65-F5344CB8AC3E}">
        <p14:creationId xmlns:p14="http://schemas.microsoft.com/office/powerpoint/2010/main" val="33202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DOMAIN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Fear of new situations</a:t>
            </a:r>
          </a:p>
          <a:p>
            <a:r>
              <a:rPr lang="en-US" dirty="0">
                <a:solidFill>
                  <a:srgbClr val="FF0000"/>
                </a:solidFill>
              </a:rPr>
              <a:t>Isolation</a:t>
            </a:r>
          </a:p>
          <a:p>
            <a:r>
              <a:rPr lang="en-US" dirty="0"/>
              <a:t>Lack of sense of self</a:t>
            </a:r>
          </a:p>
          <a:p>
            <a:r>
              <a:rPr lang="en-US" dirty="0"/>
              <a:t>Low self-esteem</a:t>
            </a:r>
          </a:p>
          <a:p>
            <a:r>
              <a:rPr lang="en-US" dirty="0">
                <a:solidFill>
                  <a:srgbClr val="FF0000"/>
                </a:solidFill>
              </a:rPr>
              <a:t>High degree of shame and guilt</a:t>
            </a:r>
          </a:p>
          <a:p>
            <a:r>
              <a:rPr lang="en-US" dirty="0"/>
              <a:t>Poor ability to separate even from dysfunctional relationship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27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DOMAIN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Poor impulse control</a:t>
            </a:r>
          </a:p>
          <a:p>
            <a:r>
              <a:rPr lang="en-US" dirty="0">
                <a:solidFill>
                  <a:srgbClr val="FF0000"/>
                </a:solidFill>
              </a:rPr>
              <a:t>Self destructive </a:t>
            </a:r>
            <a:r>
              <a:rPr lang="en-US" dirty="0" err="1">
                <a:solidFill>
                  <a:srgbClr val="FF0000"/>
                </a:solidFill>
              </a:rPr>
              <a:t>behaviour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Aggression towards others</a:t>
            </a:r>
          </a:p>
          <a:p>
            <a:r>
              <a:rPr lang="en-US" dirty="0"/>
              <a:t>Substance abuse</a:t>
            </a:r>
          </a:p>
          <a:p>
            <a:r>
              <a:rPr lang="en-US" dirty="0"/>
              <a:t>Oppositional </a:t>
            </a:r>
            <a:r>
              <a:rPr lang="en-US" dirty="0" err="1"/>
              <a:t>behaviours</a:t>
            </a:r>
            <a:r>
              <a:rPr lang="en-US" dirty="0"/>
              <a:t> or excessive compliance</a:t>
            </a:r>
          </a:p>
          <a:p>
            <a:r>
              <a:rPr lang="en-US" dirty="0"/>
              <a:t>Difficulty assessing others’ emotions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14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PROSOCIAL DOMAIN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Egocentric vs Empathic</a:t>
            </a:r>
          </a:p>
          <a:p>
            <a:r>
              <a:rPr lang="en-US" dirty="0">
                <a:solidFill>
                  <a:srgbClr val="FF0000"/>
                </a:solidFill>
              </a:rPr>
              <a:t>Absorbed in their own internal state</a:t>
            </a:r>
          </a:p>
          <a:p>
            <a:r>
              <a:rPr lang="en-US" dirty="0">
                <a:solidFill>
                  <a:srgbClr val="FF0000"/>
                </a:solidFill>
              </a:rPr>
              <a:t>React vs Respond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48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2317</Words>
  <Application>Microsoft Macintosh PowerPoint</Application>
  <PresentationFormat>On-screen Show (4:3)</PresentationFormat>
  <Paragraphs>350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Solstice</vt:lpstr>
      <vt:lpstr>Tier III Complex Needs</vt:lpstr>
      <vt:lpstr>Learning Intentions</vt:lpstr>
      <vt:lpstr>Trauma &amp; Brain (childtrauma.org)</vt:lpstr>
      <vt:lpstr>BIOLOGICAL DOMAIN</vt:lpstr>
      <vt:lpstr>COGNITIVE DOMAIN</vt:lpstr>
      <vt:lpstr>EMOTIONAL DOMAIN</vt:lpstr>
      <vt:lpstr>SOCIAL DOMAIN</vt:lpstr>
      <vt:lpstr>SOCIAL DOMAIN</vt:lpstr>
      <vt:lpstr>PROSOCIAL DOMAIN</vt:lpstr>
      <vt:lpstr>*Relational, Rhythmic &amp; Repetitive</vt:lpstr>
      <vt:lpstr>*Not an Easy Task</vt:lpstr>
      <vt:lpstr>*Self-Regulation and Traumatized Child</vt:lpstr>
      <vt:lpstr>Limbic Spewing</vt:lpstr>
      <vt:lpstr>Need Co-Regulator</vt:lpstr>
      <vt:lpstr>Self – Regulation Critical Elements</vt:lpstr>
      <vt:lpstr>Domains Tools</vt:lpstr>
      <vt:lpstr>Biological cont’d</vt:lpstr>
      <vt:lpstr>Sensory Circuit</vt:lpstr>
      <vt:lpstr>Sample Schedule</vt:lpstr>
      <vt:lpstr>Daily Practice          Whole class</vt:lpstr>
      <vt:lpstr>Explicit Teaching</vt:lpstr>
      <vt:lpstr>Emotional Domain</vt:lpstr>
      <vt:lpstr>Cognitive</vt:lpstr>
      <vt:lpstr>Routines</vt:lpstr>
      <vt:lpstr>*Routines/Behaviour Management</vt:lpstr>
      <vt:lpstr>Visuals </vt:lpstr>
      <vt:lpstr>PowerPoint Presentation</vt:lpstr>
      <vt:lpstr>PowerPoint Presentation</vt:lpstr>
      <vt:lpstr>Use visuals to structure the day</vt:lpstr>
      <vt:lpstr>PowerPoint Presentation</vt:lpstr>
      <vt:lpstr>PowerPoint Presentation</vt:lpstr>
      <vt:lpstr>PowerPoint Presentation</vt:lpstr>
      <vt:lpstr>Use visuals to structure or sequence an activity</vt:lpstr>
      <vt:lpstr>Use visuals to promote positive behavior</vt:lpstr>
      <vt:lpstr>Use visuals to promote positive behavior</vt:lpstr>
      <vt:lpstr>PowerPoint Presentation</vt:lpstr>
      <vt:lpstr>PowerPoint Presentation</vt:lpstr>
      <vt:lpstr>PowerPoint Presentation</vt:lpstr>
      <vt:lpstr>PowerPoint Presentation</vt:lpstr>
      <vt:lpstr>Use visuals to assist students to communicate</vt:lpstr>
      <vt:lpstr>Routines/Behaviour Management</vt:lpstr>
      <vt:lpstr>Routines/Behaviour Management</vt:lpstr>
      <vt:lpstr>Misbehaviour</vt:lpstr>
      <vt:lpstr>Social/Relationship</vt:lpstr>
      <vt:lpstr>Perspective Taking</vt:lpstr>
      <vt:lpstr>Social Thinking Language </vt:lpstr>
      <vt:lpstr>Individual</vt:lpstr>
      <vt:lpstr>Social/Relationship Time</vt:lpstr>
      <vt:lpstr>Prosocial Domain</vt:lpstr>
      <vt:lpstr>EXIT SLIP and thank you!</vt:lpstr>
      <vt:lpstr>PowerPoint Presentation</vt:lpstr>
      <vt:lpstr>Educator Wellness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III Complex NEEDs</dc:title>
  <dc:creator>stace</dc:creator>
  <cp:lastModifiedBy>Public Schools</cp:lastModifiedBy>
  <cp:revision>128</cp:revision>
  <dcterms:created xsi:type="dcterms:W3CDTF">2015-07-22T20:51:53Z</dcterms:created>
  <dcterms:modified xsi:type="dcterms:W3CDTF">2015-09-23T21:13:55Z</dcterms:modified>
</cp:coreProperties>
</file>