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lvl1pPr algn="ctr" defTabSz="584200">
      <a:defRPr sz="3600">
        <a:solidFill>
          <a:srgbClr val="1B2B2F"/>
        </a:solidFill>
        <a:latin typeface="Papyrus"/>
        <a:ea typeface="Papyrus"/>
        <a:cs typeface="Papyrus"/>
        <a:sym typeface="Papyrus"/>
      </a:defRPr>
    </a:lvl1pPr>
    <a:lvl2pPr indent="457200" algn="ctr" defTabSz="584200">
      <a:defRPr sz="3600">
        <a:solidFill>
          <a:srgbClr val="1B2B2F"/>
        </a:solidFill>
        <a:latin typeface="Papyrus"/>
        <a:ea typeface="Papyrus"/>
        <a:cs typeface="Papyrus"/>
        <a:sym typeface="Papyrus"/>
      </a:defRPr>
    </a:lvl2pPr>
    <a:lvl3pPr indent="508000" algn="ctr" defTabSz="584200">
      <a:defRPr sz="3600">
        <a:solidFill>
          <a:srgbClr val="1B2B2F"/>
        </a:solidFill>
        <a:latin typeface="Papyrus"/>
        <a:ea typeface="Papyrus"/>
        <a:cs typeface="Papyrus"/>
        <a:sym typeface="Papyrus"/>
      </a:defRPr>
    </a:lvl3pPr>
    <a:lvl4pPr indent="1016000" algn="ctr" defTabSz="584200">
      <a:defRPr sz="3600">
        <a:solidFill>
          <a:srgbClr val="1B2B2F"/>
        </a:solidFill>
        <a:latin typeface="Papyrus"/>
        <a:ea typeface="Papyrus"/>
        <a:cs typeface="Papyrus"/>
        <a:sym typeface="Papyrus"/>
      </a:defRPr>
    </a:lvl4pPr>
    <a:lvl5pPr indent="1524000" algn="ctr" defTabSz="584200">
      <a:defRPr sz="3600">
        <a:solidFill>
          <a:srgbClr val="1B2B2F"/>
        </a:solidFill>
        <a:latin typeface="Papyrus"/>
        <a:ea typeface="Papyrus"/>
        <a:cs typeface="Papyrus"/>
        <a:sym typeface="Papyrus"/>
      </a:defRPr>
    </a:lvl5pPr>
    <a:lvl6pPr algn="ctr" defTabSz="584200">
      <a:defRPr sz="3600">
        <a:solidFill>
          <a:srgbClr val="1B2B2F"/>
        </a:solidFill>
        <a:latin typeface="Papyrus"/>
        <a:ea typeface="Papyrus"/>
        <a:cs typeface="Papyrus"/>
        <a:sym typeface="Papyrus"/>
      </a:defRPr>
    </a:lvl6pPr>
    <a:lvl7pPr algn="ctr" defTabSz="584200">
      <a:defRPr sz="3600">
        <a:solidFill>
          <a:srgbClr val="1B2B2F"/>
        </a:solidFill>
        <a:latin typeface="Papyrus"/>
        <a:ea typeface="Papyrus"/>
        <a:cs typeface="Papyrus"/>
        <a:sym typeface="Papyrus"/>
      </a:defRPr>
    </a:lvl7pPr>
    <a:lvl8pPr algn="ctr" defTabSz="584200">
      <a:defRPr sz="3600">
        <a:solidFill>
          <a:srgbClr val="1B2B2F"/>
        </a:solidFill>
        <a:latin typeface="Papyrus"/>
        <a:ea typeface="Papyrus"/>
        <a:cs typeface="Papyrus"/>
        <a:sym typeface="Papyrus"/>
      </a:defRPr>
    </a:lvl8pPr>
    <a:lvl9pPr algn="ctr" defTabSz="584200">
      <a:defRPr sz="3600">
        <a:solidFill>
          <a:srgbClr val="1B2B2F"/>
        </a:solidFill>
        <a:latin typeface="Papyrus"/>
        <a:ea typeface="Papyrus"/>
        <a:cs typeface="Papyru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Papyrus"/>
          <a:ea typeface="Papyrus"/>
          <a:cs typeface="Papyrus"/>
        </a:font>
        <a:srgbClr val="1B2B2F"/>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D1D5DE"/>
          </a:solidFill>
        </a:fill>
      </a:tcStyle>
    </a:wholeTbl>
    <a:band2H>
      <a:tcTxStyle b="def" i="def"/>
      <a:tcStyle>
        <a:tcBdr/>
        <a:fill>
          <a:solidFill>
            <a:srgbClr val="E9EBEF"/>
          </a:solidFill>
        </a:fill>
      </a:tcStyle>
    </a:band2H>
    <a:firstCo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0789B"/>
          </a:solidFill>
        </a:fill>
      </a:tcStyle>
    </a:firstCol>
    <a:la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381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0789B"/>
          </a:solidFill>
        </a:fill>
      </a:tcStyle>
    </a:lastRow>
    <a:fir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381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0789B"/>
          </a:solidFill>
        </a:fill>
      </a:tcStyle>
    </a:firstRow>
  </a:tblStyle>
  <a:tblStyle styleId="{C7B018BB-80A7-4F77-B60F-C8B233D01FF8}" styleName="">
    <a:tblBg/>
    <a:wholeTbl>
      <a:tcTxStyle b="on" i="on">
        <a:font>
          <a:latin typeface="Papyrus"/>
          <a:ea typeface="Papyrus"/>
          <a:cs typeface="Papyrus"/>
        </a:font>
        <a:srgbClr val="1B2B2F"/>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E2E2E2"/>
          </a:solidFill>
        </a:fill>
      </a:tcStyle>
    </a:wholeTbl>
    <a:band2H>
      <a:tcTxStyle b="def" i="def"/>
      <a:tcStyle>
        <a:tcBdr/>
        <a:fill>
          <a:solidFill>
            <a:srgbClr val="F1F1F1"/>
          </a:solidFill>
        </a:fill>
      </a:tcStyle>
    </a:band2H>
    <a:firstCo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ABACAD"/>
          </a:solidFill>
        </a:fill>
      </a:tcStyle>
    </a:firstCol>
    <a:la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381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ABACAD"/>
          </a:solidFill>
        </a:fill>
      </a:tcStyle>
    </a:lastRow>
    <a:fir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381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ABACAD"/>
          </a:solidFill>
        </a:fill>
      </a:tcStyle>
    </a:firstRow>
  </a:tblStyle>
  <a:tblStyle styleId="{EEE7283C-3CF3-47DC-8721-378D4A62B228}" styleName="">
    <a:tblBg/>
    <a:wholeTbl>
      <a:tcTxStyle b="on" i="on">
        <a:font>
          <a:latin typeface="Papyrus"/>
          <a:ea typeface="Papyrus"/>
          <a:cs typeface="Papyrus"/>
        </a:font>
        <a:srgbClr val="1B2B2F"/>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D1D6CF"/>
          </a:solidFill>
        </a:fill>
      </a:tcStyle>
    </a:wholeTbl>
    <a:band2H>
      <a:tcTxStyle b="def" i="def"/>
      <a:tcStyle>
        <a:tcBdr/>
        <a:fill>
          <a:solidFill>
            <a:srgbClr val="EAECE8"/>
          </a:solidFill>
        </a:fill>
      </a:tcStyle>
    </a:band2H>
    <a:firstCo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17A4E"/>
          </a:solidFill>
        </a:fill>
      </a:tcStyle>
    </a:firstCol>
    <a:la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381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17A4E"/>
          </a:solidFill>
        </a:fill>
      </a:tcStyle>
    </a:lastRow>
    <a:fir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381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617A4E"/>
          </a:solidFill>
        </a:fill>
      </a:tcStyle>
    </a:firstRow>
  </a:tblStyle>
  <a:tblStyle styleId="{CF821DB8-F4EB-4A41-A1BA-3FCAFE7338EE}" styleName="">
    <a:tblBg/>
    <a:wholeTbl>
      <a:tcTxStyle b="on" i="on">
        <a:font>
          <a:latin typeface="Papyrus"/>
          <a:ea typeface="Papyrus"/>
          <a:cs typeface="Papyrus"/>
        </a:font>
        <a:srgbClr val="1B2B2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2F1A14"/>
          </a:solidFill>
        </a:fill>
      </a:tcStyle>
    </a:band2H>
    <a:firstCol>
      <a:tcTxStyle b="on" i="on">
        <a:font>
          <a:latin typeface="Papyrus"/>
          <a:ea typeface="Papyrus"/>
          <a:cs typeface="Papyrus"/>
        </a:font>
        <a:srgbClr val="2F1A1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0789B"/>
          </a:solidFill>
        </a:fill>
      </a:tcStyle>
    </a:firstCol>
    <a:lastRow>
      <a:tcTxStyle b="on" i="on">
        <a:font>
          <a:latin typeface="Papyrus"/>
          <a:ea typeface="Papyrus"/>
          <a:cs typeface="Papyrus"/>
        </a:font>
        <a:srgbClr val="1B2B2F"/>
      </a:tcTxStyle>
      <a:tcStyle>
        <a:tcBdr>
          <a:left>
            <a:ln w="12700" cap="flat">
              <a:noFill/>
              <a:miter lim="400000"/>
            </a:ln>
          </a:left>
          <a:right>
            <a:ln w="12700" cap="flat">
              <a:noFill/>
              <a:miter lim="400000"/>
            </a:ln>
          </a:right>
          <a:top>
            <a:ln w="50800" cap="flat">
              <a:solidFill>
                <a:srgbClr val="1B2B2F"/>
              </a:solidFill>
              <a:prstDash val="solid"/>
              <a:bevel/>
            </a:ln>
          </a:top>
          <a:bottom>
            <a:ln w="25400" cap="flat">
              <a:solidFill>
                <a:srgbClr val="1B2B2F"/>
              </a:solidFill>
              <a:prstDash val="solid"/>
              <a:bevel/>
            </a:ln>
          </a:bottom>
          <a:insideH>
            <a:ln w="12700" cap="flat">
              <a:noFill/>
              <a:miter lim="400000"/>
            </a:ln>
          </a:insideH>
          <a:insideV>
            <a:ln w="12700" cap="flat">
              <a:noFill/>
              <a:miter lim="400000"/>
            </a:ln>
          </a:insideV>
        </a:tcBdr>
        <a:fill>
          <a:solidFill>
            <a:srgbClr val="2F1A14"/>
          </a:solidFill>
        </a:fill>
      </a:tcStyle>
    </a:lastRow>
    <a:firstRow>
      <a:tcTxStyle b="on" i="on">
        <a:font>
          <a:latin typeface="Papyrus"/>
          <a:ea typeface="Papyrus"/>
          <a:cs typeface="Papyrus"/>
        </a:font>
        <a:srgbClr val="2F1A14"/>
      </a:tcTxStyle>
      <a:tcStyle>
        <a:tcBdr>
          <a:left>
            <a:ln w="12700" cap="flat">
              <a:noFill/>
              <a:miter lim="400000"/>
            </a:ln>
          </a:left>
          <a:right>
            <a:ln w="12700" cap="flat">
              <a:noFill/>
              <a:miter lim="400000"/>
            </a:ln>
          </a:right>
          <a:top>
            <a:ln w="25400" cap="flat">
              <a:solidFill>
                <a:srgbClr val="1B2B2F"/>
              </a:solidFill>
              <a:prstDash val="solid"/>
              <a:bevel/>
            </a:ln>
          </a:top>
          <a:bottom>
            <a:ln w="25400" cap="flat">
              <a:solidFill>
                <a:srgbClr val="1B2B2F"/>
              </a:solidFill>
              <a:prstDash val="solid"/>
              <a:bevel/>
            </a:ln>
          </a:bottom>
          <a:insideH>
            <a:ln w="12700" cap="flat">
              <a:noFill/>
              <a:miter lim="400000"/>
            </a:ln>
          </a:insideH>
          <a:insideV>
            <a:ln w="12700" cap="flat">
              <a:noFill/>
              <a:miter lim="400000"/>
            </a:ln>
          </a:insideV>
        </a:tcBdr>
        <a:fill>
          <a:solidFill>
            <a:srgbClr val="60789B"/>
          </a:solidFill>
        </a:fill>
      </a:tcStyle>
    </a:firstRow>
  </a:tblStyle>
  <a:tblStyle styleId="{33BA23B1-9221-436E-865A-0063620EA4FD}" styleName="">
    <a:tblBg/>
    <a:wholeTbl>
      <a:tcTxStyle b="on" i="on">
        <a:font>
          <a:latin typeface="Papyrus"/>
          <a:ea typeface="Papyrus"/>
          <a:cs typeface="Papyrus"/>
        </a:font>
        <a:srgbClr val="1B2B2F"/>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CBCBCC"/>
          </a:solidFill>
        </a:fill>
      </a:tcStyle>
    </a:wholeTbl>
    <a:band2H>
      <a:tcTxStyle b="def" i="def"/>
      <a:tcStyle>
        <a:tcBdr/>
        <a:fill>
          <a:solidFill>
            <a:srgbClr val="E7E7E7"/>
          </a:solidFill>
        </a:fill>
      </a:tcStyle>
    </a:band2H>
    <a:firstCo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1B2B2F"/>
          </a:solidFill>
        </a:fill>
      </a:tcStyle>
    </a:firstCol>
    <a:la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381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1B2B2F"/>
          </a:solidFill>
        </a:fill>
      </a:tcStyle>
    </a:lastRow>
    <a:fir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381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1B2B2F"/>
          </a:solidFill>
        </a:fill>
      </a:tcStyle>
    </a:firstRow>
  </a:tblStyle>
  <a:tblStyle styleId="{2708684C-4D16-4618-839F-0558EEFCDFE6}" styleName="">
    <a:tblBg/>
    <a:wholeTb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2F1A14">
              <a:alpha val="20000"/>
            </a:srgbClr>
          </a:solidFill>
        </a:fill>
      </a:tcStyle>
    </a:wholeTbl>
    <a:band2H>
      <a:tcTxStyle b="def" i="def"/>
      <a:tcStyle>
        <a:tcBdr/>
        <a:fill>
          <a:solidFill>
            <a:srgbClr val="FFFFFF"/>
          </a:solidFill>
        </a:fill>
      </a:tcStyle>
    </a:band2H>
    <a:firstCol>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solidFill>
            <a:srgbClr val="2F1A14">
              <a:alpha val="20000"/>
            </a:srgbClr>
          </a:solidFill>
        </a:fill>
      </a:tcStyle>
    </a:firstCol>
    <a:la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50800" cap="flat">
              <a:solidFill>
                <a:srgbClr val="2F1A14"/>
              </a:solidFill>
              <a:prstDash val="solid"/>
              <a:bevel/>
            </a:ln>
          </a:top>
          <a:bottom>
            <a:ln w="127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noFill/>
        </a:fill>
      </a:tcStyle>
    </a:lastRow>
    <a:firstRow>
      <a:tcTxStyle b="on" i="on">
        <a:font>
          <a:latin typeface="Papyrus"/>
          <a:ea typeface="Papyrus"/>
          <a:cs typeface="Papyrus"/>
        </a:font>
        <a:srgbClr val="2F1A14"/>
      </a:tcTxStyle>
      <a:tcStyle>
        <a:tcBdr>
          <a:left>
            <a:ln w="12700" cap="flat">
              <a:solidFill>
                <a:srgbClr val="2F1A14"/>
              </a:solidFill>
              <a:prstDash val="solid"/>
              <a:bevel/>
            </a:ln>
          </a:left>
          <a:right>
            <a:ln w="12700" cap="flat">
              <a:solidFill>
                <a:srgbClr val="2F1A14"/>
              </a:solidFill>
              <a:prstDash val="solid"/>
              <a:bevel/>
            </a:ln>
          </a:right>
          <a:top>
            <a:ln w="12700" cap="flat">
              <a:solidFill>
                <a:srgbClr val="2F1A14"/>
              </a:solidFill>
              <a:prstDash val="solid"/>
              <a:bevel/>
            </a:ln>
          </a:top>
          <a:bottom>
            <a:ln w="25400" cap="flat">
              <a:solidFill>
                <a:srgbClr val="2F1A14"/>
              </a:solidFill>
              <a:prstDash val="solid"/>
              <a:bevel/>
            </a:ln>
          </a:bottom>
          <a:insideH>
            <a:ln w="12700" cap="flat">
              <a:solidFill>
                <a:srgbClr val="2F1A14"/>
              </a:solidFill>
              <a:prstDash val="solid"/>
              <a:bevel/>
            </a:ln>
          </a:insideH>
          <a:insideV>
            <a:ln w="12700" cap="flat">
              <a:solidFill>
                <a:srgbClr val="2F1A14"/>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
          <p:cNvSpPr/>
          <p:nvPr>
            <p:ph type="sldImg"/>
          </p:nvPr>
        </p:nvSpPr>
        <p:spPr>
          <a:xfrm>
            <a:off x="1143000" y="685800"/>
            <a:ext cx="4572000" cy="3429000"/>
          </a:xfrm>
          <a:prstGeom prst="rect">
            <a:avLst/>
          </a:prstGeom>
        </p:spPr>
        <p:txBody>
          <a:bodyPr/>
          <a:lstStyle/>
          <a:p>
            <a:pPr lvl="0"/>
          </a:p>
        </p:txBody>
      </p:sp>
      <p:sp>
        <p:nvSpPr>
          <p:cNvPr id="5" name="Shape 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Book"/>
      </a:defRPr>
    </a:lvl1pPr>
    <a:lvl2pPr indent="228600" defTabSz="457200">
      <a:lnSpc>
        <a:spcPct val="125000"/>
      </a:lnSpc>
      <a:defRPr sz="2400">
        <a:latin typeface="+mn-lt"/>
        <a:ea typeface="+mn-ea"/>
        <a:cs typeface="+mn-cs"/>
        <a:sym typeface="Avenir Book"/>
      </a:defRPr>
    </a:lvl2pPr>
    <a:lvl3pPr indent="457200" defTabSz="457200">
      <a:lnSpc>
        <a:spcPct val="125000"/>
      </a:lnSpc>
      <a:defRPr sz="2400">
        <a:latin typeface="+mn-lt"/>
        <a:ea typeface="+mn-ea"/>
        <a:cs typeface="+mn-cs"/>
        <a:sym typeface="Avenir Book"/>
      </a:defRPr>
    </a:lvl3pPr>
    <a:lvl4pPr indent="685800" defTabSz="457200">
      <a:lnSpc>
        <a:spcPct val="125000"/>
      </a:lnSpc>
      <a:defRPr sz="2400">
        <a:latin typeface="+mn-lt"/>
        <a:ea typeface="+mn-ea"/>
        <a:cs typeface="+mn-cs"/>
        <a:sym typeface="Avenir Book"/>
      </a:defRPr>
    </a:lvl4pPr>
    <a:lvl5pPr indent="914400" defTabSz="457200">
      <a:lnSpc>
        <a:spcPct val="125000"/>
      </a:lnSpc>
      <a:defRPr sz="2400">
        <a:latin typeface="+mn-lt"/>
        <a:ea typeface="+mn-ea"/>
        <a:cs typeface="+mn-cs"/>
        <a:sym typeface="Avenir Book"/>
      </a:defRPr>
    </a:lvl5pPr>
    <a:lvl6pPr indent="1143000" defTabSz="457200">
      <a:lnSpc>
        <a:spcPct val="125000"/>
      </a:lnSpc>
      <a:defRPr sz="2400">
        <a:latin typeface="+mn-lt"/>
        <a:ea typeface="+mn-ea"/>
        <a:cs typeface="+mn-cs"/>
        <a:sym typeface="Avenir Book"/>
      </a:defRPr>
    </a:lvl6pPr>
    <a:lvl7pPr indent="1371600" defTabSz="457200">
      <a:lnSpc>
        <a:spcPct val="125000"/>
      </a:lnSpc>
      <a:defRPr sz="2400">
        <a:latin typeface="+mn-lt"/>
        <a:ea typeface="+mn-ea"/>
        <a:cs typeface="+mn-cs"/>
        <a:sym typeface="Avenir Book"/>
      </a:defRPr>
    </a:lvl7pPr>
    <a:lvl8pPr indent="1600200" defTabSz="457200">
      <a:lnSpc>
        <a:spcPct val="125000"/>
      </a:lnSpc>
      <a:defRPr sz="2400">
        <a:latin typeface="+mn-lt"/>
        <a:ea typeface="+mn-ea"/>
        <a:cs typeface="+mn-cs"/>
        <a:sym typeface="Avenir Book"/>
      </a:defRPr>
    </a:lvl8pPr>
    <a:lvl9pPr indent="1828800" defTabSz="457200">
      <a:lnSpc>
        <a:spcPct val="125000"/>
      </a:lnSpc>
      <a:defRPr sz="2400">
        <a:latin typeface="+mn-lt"/>
        <a:ea typeface="+mn-ea"/>
        <a:cs typeface="+mn-cs"/>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spd="med" advClick="1"/>
  <p:txStyles>
    <p:titleStyle>
      <a:lvl1pPr algn="ctr" defTabSz="584200">
        <a:defRPr sz="9600">
          <a:solidFill>
            <a:srgbClr val="2F1A14"/>
          </a:solidFill>
          <a:latin typeface="Papyrus"/>
          <a:ea typeface="Papyrus"/>
          <a:cs typeface="Papyrus"/>
          <a:sym typeface="Papyrus"/>
        </a:defRPr>
      </a:lvl1pPr>
      <a:lvl2pPr algn="ctr" defTabSz="584200">
        <a:defRPr sz="9600">
          <a:solidFill>
            <a:srgbClr val="2F1A14"/>
          </a:solidFill>
          <a:latin typeface="Papyrus"/>
          <a:ea typeface="Papyrus"/>
          <a:cs typeface="Papyrus"/>
          <a:sym typeface="Papyrus"/>
        </a:defRPr>
      </a:lvl2pPr>
      <a:lvl3pPr algn="ctr" defTabSz="584200">
        <a:defRPr sz="9600">
          <a:solidFill>
            <a:srgbClr val="2F1A14"/>
          </a:solidFill>
          <a:latin typeface="Papyrus"/>
          <a:ea typeface="Papyrus"/>
          <a:cs typeface="Papyrus"/>
          <a:sym typeface="Papyrus"/>
        </a:defRPr>
      </a:lvl3pPr>
      <a:lvl4pPr algn="ctr" defTabSz="584200">
        <a:defRPr sz="9600">
          <a:solidFill>
            <a:srgbClr val="2F1A14"/>
          </a:solidFill>
          <a:latin typeface="Papyrus"/>
          <a:ea typeface="Papyrus"/>
          <a:cs typeface="Papyrus"/>
          <a:sym typeface="Papyrus"/>
        </a:defRPr>
      </a:lvl4pPr>
      <a:lvl5pPr algn="ctr" defTabSz="584200">
        <a:defRPr sz="9600">
          <a:solidFill>
            <a:srgbClr val="2F1A14"/>
          </a:solidFill>
          <a:latin typeface="Papyrus"/>
          <a:ea typeface="Papyrus"/>
          <a:cs typeface="Papyrus"/>
          <a:sym typeface="Papyrus"/>
        </a:defRPr>
      </a:lvl5pPr>
      <a:lvl6pPr indent="457200" algn="ctr" defTabSz="584200">
        <a:defRPr sz="9600">
          <a:solidFill>
            <a:srgbClr val="2F1A14"/>
          </a:solidFill>
          <a:latin typeface="Papyrus"/>
          <a:ea typeface="Papyrus"/>
          <a:cs typeface="Papyrus"/>
          <a:sym typeface="Papyrus"/>
        </a:defRPr>
      </a:lvl6pPr>
      <a:lvl7pPr indent="914400" algn="ctr" defTabSz="584200">
        <a:defRPr sz="9600">
          <a:solidFill>
            <a:srgbClr val="2F1A14"/>
          </a:solidFill>
          <a:latin typeface="Papyrus"/>
          <a:ea typeface="Papyrus"/>
          <a:cs typeface="Papyrus"/>
          <a:sym typeface="Papyrus"/>
        </a:defRPr>
      </a:lvl7pPr>
      <a:lvl8pPr indent="1371600" algn="ctr" defTabSz="584200">
        <a:defRPr sz="9600">
          <a:solidFill>
            <a:srgbClr val="2F1A14"/>
          </a:solidFill>
          <a:latin typeface="Papyrus"/>
          <a:ea typeface="Papyrus"/>
          <a:cs typeface="Papyrus"/>
          <a:sym typeface="Papyrus"/>
        </a:defRPr>
      </a:lvl8pPr>
      <a:lvl9pPr indent="1828800" algn="ctr" defTabSz="584200">
        <a:defRPr sz="9600">
          <a:solidFill>
            <a:srgbClr val="2F1A14"/>
          </a:solidFill>
          <a:latin typeface="Papyrus"/>
          <a:ea typeface="Papyrus"/>
          <a:cs typeface="Papyrus"/>
          <a:sym typeface="Papyrus"/>
        </a:defRPr>
      </a:lvl9pPr>
    </p:titleStyle>
    <p:bodyStyle>
      <a:lvl1pPr marL="342900" indent="-342900" defTabSz="584200">
        <a:spcBef>
          <a:spcPts val="4200"/>
        </a:spcBef>
        <a:defRPr sz="3800">
          <a:solidFill>
            <a:srgbClr val="2F1A14"/>
          </a:solidFill>
          <a:latin typeface="Papyrus"/>
          <a:ea typeface="Papyrus"/>
          <a:cs typeface="Papyrus"/>
          <a:sym typeface="Papyrus"/>
        </a:defRPr>
      </a:lvl1pPr>
      <a:lvl2pPr marL="342900" indent="114300" defTabSz="584200">
        <a:spcBef>
          <a:spcPts val="4200"/>
        </a:spcBef>
        <a:defRPr sz="3800">
          <a:solidFill>
            <a:srgbClr val="2F1A14"/>
          </a:solidFill>
          <a:latin typeface="Papyrus"/>
          <a:ea typeface="Papyrus"/>
          <a:cs typeface="Papyrus"/>
          <a:sym typeface="Papyrus"/>
        </a:defRPr>
      </a:lvl2pPr>
      <a:lvl3pPr marL="342900" indent="165100" defTabSz="584200">
        <a:spcBef>
          <a:spcPts val="4200"/>
        </a:spcBef>
        <a:defRPr sz="3800">
          <a:solidFill>
            <a:srgbClr val="2F1A14"/>
          </a:solidFill>
          <a:latin typeface="Papyrus"/>
          <a:ea typeface="Papyrus"/>
          <a:cs typeface="Papyrus"/>
          <a:sym typeface="Papyrus"/>
        </a:defRPr>
      </a:lvl3pPr>
      <a:lvl4pPr marL="342900" indent="673100" defTabSz="584200">
        <a:spcBef>
          <a:spcPts val="4200"/>
        </a:spcBef>
        <a:defRPr sz="3800">
          <a:solidFill>
            <a:srgbClr val="2F1A14"/>
          </a:solidFill>
          <a:latin typeface="Papyrus"/>
          <a:ea typeface="Papyrus"/>
          <a:cs typeface="Papyrus"/>
          <a:sym typeface="Papyrus"/>
        </a:defRPr>
      </a:lvl4pPr>
      <a:lvl5pPr marL="342900" indent="1181100" defTabSz="584200">
        <a:spcBef>
          <a:spcPts val="4200"/>
        </a:spcBef>
        <a:defRPr sz="3800">
          <a:solidFill>
            <a:srgbClr val="2F1A14"/>
          </a:solidFill>
          <a:latin typeface="Papyrus"/>
          <a:ea typeface="Papyrus"/>
          <a:cs typeface="Papyrus"/>
          <a:sym typeface="Papyrus"/>
        </a:defRPr>
      </a:lvl5pPr>
      <a:lvl6pPr marL="342900" indent="1638300" defTabSz="584200">
        <a:spcBef>
          <a:spcPts val="4200"/>
        </a:spcBef>
        <a:defRPr sz="3800">
          <a:solidFill>
            <a:srgbClr val="2F1A14"/>
          </a:solidFill>
          <a:latin typeface="Papyrus"/>
          <a:ea typeface="Papyrus"/>
          <a:cs typeface="Papyrus"/>
          <a:sym typeface="Papyrus"/>
        </a:defRPr>
      </a:lvl6pPr>
      <a:lvl7pPr marL="342900" indent="2095500" defTabSz="584200">
        <a:spcBef>
          <a:spcPts val="4200"/>
        </a:spcBef>
        <a:defRPr sz="3800">
          <a:solidFill>
            <a:srgbClr val="2F1A14"/>
          </a:solidFill>
          <a:latin typeface="Papyrus"/>
          <a:ea typeface="Papyrus"/>
          <a:cs typeface="Papyrus"/>
          <a:sym typeface="Papyrus"/>
        </a:defRPr>
      </a:lvl7pPr>
      <a:lvl8pPr marL="342900" indent="2552700" defTabSz="584200">
        <a:spcBef>
          <a:spcPts val="4200"/>
        </a:spcBef>
        <a:defRPr sz="3800">
          <a:solidFill>
            <a:srgbClr val="2F1A14"/>
          </a:solidFill>
          <a:latin typeface="Papyrus"/>
          <a:ea typeface="Papyrus"/>
          <a:cs typeface="Papyrus"/>
          <a:sym typeface="Papyrus"/>
        </a:defRPr>
      </a:lvl8pPr>
      <a:lvl9pPr marL="342900" indent="3009900" defTabSz="584200">
        <a:spcBef>
          <a:spcPts val="4200"/>
        </a:spcBef>
        <a:defRPr sz="3800">
          <a:solidFill>
            <a:srgbClr val="2F1A14"/>
          </a:solidFill>
          <a:latin typeface="Papyrus"/>
          <a:ea typeface="Papyrus"/>
          <a:cs typeface="Papyrus"/>
          <a:sym typeface="Papyrus"/>
        </a:defRPr>
      </a:lvl9pPr>
    </p:bodyStyle>
    <p:otherStyle>
      <a:lvl1pPr algn="r" defTabSz="584200">
        <a:defRPr sz="1200">
          <a:solidFill>
            <a:schemeClr val="tx1"/>
          </a:solidFill>
          <a:latin typeface="+mn-lt"/>
          <a:ea typeface="+mn-ea"/>
          <a:cs typeface="+mn-cs"/>
          <a:sym typeface="Papyrus"/>
        </a:defRPr>
      </a:lvl1pPr>
      <a:lvl2pPr indent="457200" algn="r" defTabSz="584200">
        <a:defRPr sz="1200">
          <a:solidFill>
            <a:schemeClr val="tx1"/>
          </a:solidFill>
          <a:latin typeface="+mn-lt"/>
          <a:ea typeface="+mn-ea"/>
          <a:cs typeface="+mn-cs"/>
          <a:sym typeface="Papyrus"/>
        </a:defRPr>
      </a:lvl2pPr>
      <a:lvl3pPr indent="508000" algn="r" defTabSz="584200">
        <a:defRPr sz="1200">
          <a:solidFill>
            <a:schemeClr val="tx1"/>
          </a:solidFill>
          <a:latin typeface="+mn-lt"/>
          <a:ea typeface="+mn-ea"/>
          <a:cs typeface="+mn-cs"/>
          <a:sym typeface="Papyrus"/>
        </a:defRPr>
      </a:lvl3pPr>
      <a:lvl4pPr indent="1016000" algn="r" defTabSz="584200">
        <a:defRPr sz="1200">
          <a:solidFill>
            <a:schemeClr val="tx1"/>
          </a:solidFill>
          <a:latin typeface="+mn-lt"/>
          <a:ea typeface="+mn-ea"/>
          <a:cs typeface="+mn-cs"/>
          <a:sym typeface="Papyrus"/>
        </a:defRPr>
      </a:lvl4pPr>
      <a:lvl5pPr indent="1524000" algn="r" defTabSz="584200">
        <a:defRPr sz="1200">
          <a:solidFill>
            <a:schemeClr val="tx1"/>
          </a:solidFill>
          <a:latin typeface="+mn-lt"/>
          <a:ea typeface="+mn-ea"/>
          <a:cs typeface="+mn-cs"/>
          <a:sym typeface="Papyrus"/>
        </a:defRPr>
      </a:lvl5pPr>
      <a:lvl6pPr algn="r" defTabSz="584200">
        <a:defRPr sz="1200">
          <a:solidFill>
            <a:schemeClr val="tx1"/>
          </a:solidFill>
          <a:latin typeface="+mn-lt"/>
          <a:ea typeface="+mn-ea"/>
          <a:cs typeface="+mn-cs"/>
          <a:sym typeface="Papyrus"/>
        </a:defRPr>
      </a:lvl6pPr>
      <a:lvl7pPr algn="r" defTabSz="584200">
        <a:defRPr sz="1200">
          <a:solidFill>
            <a:schemeClr val="tx1"/>
          </a:solidFill>
          <a:latin typeface="+mn-lt"/>
          <a:ea typeface="+mn-ea"/>
          <a:cs typeface="+mn-cs"/>
          <a:sym typeface="Papyrus"/>
        </a:defRPr>
      </a:lvl7pPr>
      <a:lvl8pPr algn="r" defTabSz="584200">
        <a:defRPr sz="1200">
          <a:solidFill>
            <a:schemeClr val="tx1"/>
          </a:solidFill>
          <a:latin typeface="+mn-lt"/>
          <a:ea typeface="+mn-ea"/>
          <a:cs typeface="+mn-cs"/>
          <a:sym typeface="Papyrus"/>
        </a:defRPr>
      </a:lvl8pPr>
      <a:lvl9pPr algn="r" defTabSz="584200">
        <a:defRPr sz="1200">
          <a:solidFill>
            <a:schemeClr val="tx1"/>
          </a:solidFill>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irp.org"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 name="Shape 7"/>
          <p:cNvSpPr/>
          <p:nvPr>
            <p:ph type="title" idx="4294967295"/>
          </p:nvPr>
        </p:nvSpPr>
        <p:spPr>
          <a:xfrm>
            <a:off x="1462087" y="1228725"/>
            <a:ext cx="10328276"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7200"/>
            </a:lvl1pPr>
          </a:lstStyle>
          <a:p>
            <a:pPr lvl="0">
              <a:defRPr sz="1800">
                <a:solidFill>
                  <a:srgbClr val="000000"/>
                </a:solidFill>
              </a:defRPr>
            </a:pPr>
            <a:r>
              <a:rPr sz="7200">
                <a:solidFill>
                  <a:srgbClr val="2F1A14"/>
                </a:solidFill>
              </a:rPr>
              <a:t>RESTORATIVE PRACTICES</a:t>
            </a:r>
          </a:p>
        </p:txBody>
      </p:sp>
      <p:sp>
        <p:nvSpPr>
          <p:cNvPr id="8" name="Shape 8"/>
          <p:cNvSpPr/>
          <p:nvPr>
            <p:ph type="body" idx="4294967295"/>
          </p:nvPr>
        </p:nvSpPr>
        <p:spPr>
          <a:xfrm>
            <a:off x="1269999" y="4926012"/>
            <a:ext cx="10464802"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ctr" defTabSz="438150">
              <a:spcBef>
                <a:spcPts val="0"/>
              </a:spcBef>
              <a:defRPr sz="1800">
                <a:solidFill>
                  <a:srgbClr val="000000"/>
                </a:solidFill>
              </a:defRPr>
            </a:pPr>
            <a:r>
              <a:rPr sz="2700">
                <a:solidFill>
                  <a:srgbClr val="2F1A14"/>
                </a:solidFill>
              </a:rPr>
              <a:t>Opening up the Heart</a:t>
            </a:r>
            <a:endParaRPr sz="2700">
              <a:solidFill>
                <a:srgbClr val="2F1A14"/>
              </a:solidFill>
            </a:endParaRPr>
          </a:p>
          <a:p>
            <a:pPr lvl="0" marL="0" indent="0" algn="ctr" defTabSz="438150">
              <a:spcBef>
                <a:spcPts val="0"/>
              </a:spcBef>
              <a:defRPr sz="1800">
                <a:solidFill>
                  <a:srgbClr val="000000"/>
                </a:solidFill>
              </a:defRPr>
            </a:pPr>
            <a:endParaRPr sz="2700">
              <a:solidFill>
                <a:srgbClr val="2F1A14"/>
              </a:solidFill>
            </a:endParaRPr>
          </a:p>
          <a:p>
            <a:pPr lvl="0" marL="0" indent="0" algn="ctr" defTabSz="438150">
              <a:spcBef>
                <a:spcPts val="0"/>
              </a:spcBef>
              <a:defRPr sz="1800">
                <a:solidFill>
                  <a:srgbClr val="000000"/>
                </a:solidFill>
              </a:defRPr>
            </a:pPr>
            <a:r>
              <a:rPr sz="2700">
                <a:solidFill>
                  <a:srgbClr val="2F1A14"/>
                </a:solidFill>
              </a:rPr>
              <a:t>Circles and corridor conferencing</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1269999" y="2765425"/>
            <a:ext cx="10464802" cy="36163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391414">
              <a:defRPr sz="1800">
                <a:solidFill>
                  <a:srgbClr val="000000"/>
                </a:solidFill>
              </a:defRPr>
            </a:pPr>
            <a:r>
              <a:rPr sz="4824">
                <a:solidFill>
                  <a:srgbClr val="2F1A14"/>
                </a:solidFill>
              </a:rPr>
              <a:t>Dialogue /learning circle vs restitution circle or corridor conferencing</a:t>
            </a:r>
            <a:br>
              <a:rPr sz="4824">
                <a:solidFill>
                  <a:srgbClr val="2F1A14"/>
                </a:solidFill>
              </a:rPr>
            </a:br>
            <a:r>
              <a:rPr sz="4824">
                <a:solidFill>
                  <a:srgbClr val="2F1A14"/>
                </a:solidFill>
              </a:rPr>
              <a:t>-not emotionally driven</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title" idx="4294967295"/>
          </p:nvPr>
        </p:nvSpPr>
        <p:spPr>
          <a:xfrm>
            <a:off x="1269999" y="1485900"/>
            <a:ext cx="10464802"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7200"/>
            </a:lvl1pPr>
          </a:lstStyle>
          <a:p>
            <a:pPr lvl="0">
              <a:defRPr sz="1800">
                <a:solidFill>
                  <a:srgbClr val="000000"/>
                </a:solidFill>
              </a:defRPr>
            </a:pPr>
            <a:r>
              <a:rPr sz="7200">
                <a:solidFill>
                  <a:srgbClr val="2F1A14"/>
                </a:solidFill>
              </a:rPr>
              <a:t>Small Impromptu Conference</a:t>
            </a:r>
          </a:p>
        </p:txBody>
      </p:sp>
      <p:sp>
        <p:nvSpPr>
          <p:cNvPr id="29" name="Shape 29"/>
          <p:cNvSpPr/>
          <p:nvPr>
            <p:ph type="body" idx="4294967295"/>
          </p:nvPr>
        </p:nvSpPr>
        <p:spPr>
          <a:xfrm>
            <a:off x="1269999" y="5029200"/>
            <a:ext cx="10464802" cy="14732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ctr" defTabSz="403097">
              <a:spcBef>
                <a:spcPts val="0"/>
              </a:spcBef>
              <a:defRPr sz="1800">
                <a:solidFill>
                  <a:srgbClr val="000000"/>
                </a:solidFill>
              </a:defRPr>
            </a:pPr>
            <a:r>
              <a:rPr sz="2484">
                <a:solidFill>
                  <a:srgbClr val="2F1A14"/>
                </a:solidFill>
              </a:rPr>
              <a:t>What is happening?</a:t>
            </a:r>
            <a:endParaRPr sz="2484">
              <a:solidFill>
                <a:srgbClr val="2F1A14"/>
              </a:solidFill>
            </a:endParaRPr>
          </a:p>
          <a:p>
            <a:pPr lvl="0" marL="0" indent="0" algn="ctr" defTabSz="403097">
              <a:spcBef>
                <a:spcPts val="0"/>
              </a:spcBef>
              <a:defRPr sz="1800">
                <a:solidFill>
                  <a:srgbClr val="000000"/>
                </a:solidFill>
              </a:defRPr>
            </a:pPr>
            <a:r>
              <a:rPr sz="2484">
                <a:solidFill>
                  <a:srgbClr val="2F1A14"/>
                </a:solidFill>
              </a:rPr>
              <a:t>How do you think your behavior is affecting your classmates?</a:t>
            </a:r>
            <a:endParaRPr sz="2484">
              <a:solidFill>
                <a:srgbClr val="2F1A14"/>
              </a:solidFill>
            </a:endParaRPr>
          </a:p>
          <a:p>
            <a:pPr lvl="0" marL="0" indent="0" algn="ctr" defTabSz="403097">
              <a:spcBef>
                <a:spcPts val="0"/>
              </a:spcBef>
              <a:defRPr sz="1800">
                <a:solidFill>
                  <a:srgbClr val="000000"/>
                </a:solidFill>
              </a:defRPr>
            </a:pPr>
            <a:r>
              <a:rPr sz="2484">
                <a:solidFill>
                  <a:srgbClr val="2F1A14"/>
                </a:solidFill>
              </a:rPr>
              <a:t>What do you need to do to change your behavior or make amends?</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title" idx="4294967295"/>
          </p:nvPr>
        </p:nvSpPr>
        <p:spPr>
          <a:xfrm>
            <a:off x="1558924" y="482600"/>
            <a:ext cx="10464802" cy="7624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86994" indent="-86994" defTabSz="233679">
              <a:buSzPct val="40000"/>
              <a:buBlip>
                <a:blip r:embed="rId2"/>
              </a:buBlip>
              <a:defRPr sz="1800">
                <a:solidFill>
                  <a:srgbClr val="000000"/>
                </a:solidFill>
              </a:defRPr>
            </a:pPr>
            <a:br>
              <a:rPr sz="3840">
                <a:solidFill>
                  <a:srgbClr val="2F1A14"/>
                </a:solidFill>
              </a:rPr>
            </a:br>
            <a:br>
              <a:rPr sz="3840">
                <a:solidFill>
                  <a:srgbClr val="2F1A14"/>
                </a:solidFill>
              </a:rPr>
            </a:br>
            <a:r>
              <a:rPr sz="3240">
                <a:solidFill>
                  <a:srgbClr val="2F1A14"/>
                </a:solidFill>
              </a:rPr>
              <a:t>DIALOGUE</a:t>
            </a:r>
            <a:r>
              <a:rPr sz="2880">
                <a:solidFill>
                  <a:srgbClr val="2F1A14"/>
                </a:solidFill>
              </a:rPr>
              <a:t> </a:t>
            </a:r>
            <a:r>
              <a:rPr sz="3200">
                <a:solidFill>
                  <a:srgbClr val="2F1A14"/>
                </a:solidFill>
              </a:rPr>
              <a:t>CIRCLE</a:t>
            </a:r>
            <a:br>
              <a:rPr sz="3200">
                <a:solidFill>
                  <a:srgbClr val="2F1A14"/>
                </a:solidFill>
              </a:rPr>
            </a:br>
            <a:r>
              <a:rPr sz="2880">
                <a:solidFill>
                  <a:srgbClr val="2F1A14"/>
                </a:solidFill>
              </a:rPr>
              <a:t>Procedure/Process</a:t>
            </a:r>
            <a:br>
              <a:rPr sz="2880">
                <a:solidFill>
                  <a:srgbClr val="2F1A14"/>
                </a:solidFill>
              </a:rPr>
            </a:br>
            <a:br>
              <a:rPr sz="2880">
                <a:solidFill>
                  <a:srgbClr val="2F1A14"/>
                </a:solidFill>
              </a:rPr>
            </a:br>
            <a:br>
              <a:rPr sz="2880">
                <a:solidFill>
                  <a:srgbClr val="2F1A14"/>
                </a:solidFill>
              </a:rPr>
            </a:br>
            <a:r>
              <a:rPr sz="2880">
                <a:solidFill>
                  <a:srgbClr val="2F1A14"/>
                </a:solidFill>
              </a:rPr>
              <a:t>Clockwise direction and use stick/treasured object</a:t>
            </a:r>
            <a:br>
              <a:rPr sz="2880">
                <a:solidFill>
                  <a:srgbClr val="2F1A14"/>
                </a:solidFill>
              </a:rPr>
            </a:br>
            <a:r>
              <a:rPr sz="2880">
                <a:solidFill>
                  <a:srgbClr val="2F1A14"/>
                </a:solidFill>
              </a:rPr>
              <a:t>Be respectful; speak only with stick; be honest and speak only for self; speak briefly so everyone has a chance, can pass</a:t>
            </a:r>
            <a:br>
              <a:rPr sz="2880">
                <a:solidFill>
                  <a:srgbClr val="2F1A14"/>
                </a:solidFill>
              </a:rPr>
            </a:br>
            <a:r>
              <a:rPr sz="2880">
                <a:solidFill>
                  <a:srgbClr val="2F1A14"/>
                </a:solidFill>
              </a:rPr>
              <a:t>Practice compliments and statements of appreciation</a:t>
            </a:r>
            <a:br>
              <a:rPr sz="2880">
                <a:solidFill>
                  <a:srgbClr val="2F1A14"/>
                </a:solidFill>
              </a:rPr>
            </a:br>
            <a:br>
              <a:rPr sz="2880">
                <a:solidFill>
                  <a:srgbClr val="2F1A14"/>
                </a:solidFill>
              </a:rPr>
            </a:br>
            <a:br>
              <a:rPr sz="2880">
                <a:solidFill>
                  <a:srgbClr val="2F1A14"/>
                </a:solidFill>
              </a:rPr>
            </a:br>
            <a:r>
              <a:rPr sz="2880">
                <a:solidFill>
                  <a:srgbClr val="2F1A14"/>
                </a:solidFill>
              </a:rPr>
              <a:t>Objective: Develop community, communication skills and learn about perspectives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idx="4294967295"/>
          </p:nvPr>
        </p:nvSpPr>
        <p:spPr>
          <a:xfrm>
            <a:off x="1131887" y="457200"/>
            <a:ext cx="10464801" cy="88376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233679">
              <a:defRPr sz="1800">
                <a:solidFill>
                  <a:srgbClr val="000000"/>
                </a:solidFill>
              </a:defRPr>
            </a:pPr>
            <a:r>
              <a:rPr sz="3440">
                <a:solidFill>
                  <a:srgbClr val="2F1A14"/>
                </a:solidFill>
              </a:rPr>
              <a:t>Dialogue Circle</a:t>
            </a:r>
            <a:br>
              <a:rPr sz="3440">
                <a:solidFill>
                  <a:srgbClr val="2F1A14"/>
                </a:solidFill>
              </a:rPr>
            </a:br>
            <a:br>
              <a:rPr sz="3440">
                <a:solidFill>
                  <a:srgbClr val="2F1A14"/>
                </a:solidFill>
              </a:rPr>
            </a:br>
            <a:r>
              <a:rPr sz="2880">
                <a:solidFill>
                  <a:srgbClr val="2F1A14"/>
                </a:solidFill>
              </a:rPr>
              <a:t>Begin with safe questions...</a:t>
            </a:r>
            <a:br>
              <a:rPr sz="2880">
                <a:solidFill>
                  <a:srgbClr val="2F1A14"/>
                </a:solidFill>
              </a:rPr>
            </a:br>
            <a:br>
              <a:rPr sz="2880">
                <a:solidFill>
                  <a:srgbClr val="2F1A14"/>
                </a:solidFill>
              </a:rPr>
            </a:br>
            <a:r>
              <a:rPr sz="2880">
                <a:solidFill>
                  <a:srgbClr val="2F1A14"/>
                </a:solidFill>
              </a:rPr>
              <a:t>What did you do on week-end?</a:t>
            </a:r>
            <a:br>
              <a:rPr sz="2880">
                <a:solidFill>
                  <a:srgbClr val="2F1A14"/>
                </a:solidFill>
              </a:rPr>
            </a:br>
            <a:r>
              <a:rPr sz="2880">
                <a:solidFill>
                  <a:srgbClr val="2F1A14"/>
                </a:solidFill>
              </a:rPr>
              <a:t>Whose greatest positive influence?</a:t>
            </a:r>
            <a:br>
              <a:rPr sz="2880">
                <a:solidFill>
                  <a:srgbClr val="2F1A14"/>
                </a:solidFill>
              </a:rPr>
            </a:br>
            <a:r>
              <a:rPr sz="2880">
                <a:solidFill>
                  <a:srgbClr val="2F1A14"/>
                </a:solidFill>
              </a:rPr>
              <a:t>What do you do on a rainy day?</a:t>
            </a:r>
            <a:br>
              <a:rPr sz="2880">
                <a:solidFill>
                  <a:srgbClr val="2F1A14"/>
                </a:solidFill>
              </a:rPr>
            </a:br>
            <a:r>
              <a:rPr sz="2880">
                <a:solidFill>
                  <a:srgbClr val="2F1A14"/>
                </a:solidFill>
              </a:rPr>
              <a:t>What is the most silliest/courageous thing you've done?</a:t>
            </a:r>
            <a:br>
              <a:rPr sz="2880">
                <a:solidFill>
                  <a:srgbClr val="2F1A14"/>
                </a:solidFill>
              </a:rPr>
            </a:br>
            <a:br>
              <a:rPr sz="2880">
                <a:solidFill>
                  <a:srgbClr val="2F1A14"/>
                </a:solidFill>
              </a:rPr>
            </a:br>
            <a:r>
              <a:rPr sz="2880">
                <a:solidFill>
                  <a:srgbClr val="2F1A14"/>
                </a:solidFill>
              </a:rPr>
              <a:t>THEN: </a:t>
            </a:r>
            <a:br>
              <a:rPr sz="2880">
                <a:solidFill>
                  <a:srgbClr val="2F1A14"/>
                </a:solidFill>
              </a:rPr>
            </a:br>
            <a:r>
              <a:rPr sz="2880">
                <a:solidFill>
                  <a:srgbClr val="2F1A14"/>
                </a:solidFill>
              </a:rPr>
              <a:t>What topics do you want to learn and share?</a:t>
            </a:r>
            <a:br>
              <a:rPr sz="2880">
                <a:solidFill>
                  <a:srgbClr val="2F1A14"/>
                </a:solidFill>
              </a:rPr>
            </a:br>
            <a:r>
              <a:rPr sz="2880">
                <a:solidFill>
                  <a:srgbClr val="2F1A14"/>
                </a:solidFill>
              </a:rPr>
              <a:t>What problems are you having in school?</a:t>
            </a:r>
            <a:br>
              <a:rPr sz="2880">
                <a:solidFill>
                  <a:srgbClr val="2F1A14"/>
                </a:solidFill>
              </a:rPr>
            </a:br>
            <a:r>
              <a:rPr sz="2880">
                <a:solidFill>
                  <a:srgbClr val="2F1A14"/>
                </a:solidFill>
              </a:rPr>
              <a:t>What is/is not bullying?</a:t>
            </a:r>
            <a:br>
              <a:rPr sz="2880">
                <a:solidFill>
                  <a:srgbClr val="2F1A14"/>
                </a:solidFill>
              </a:rPr>
            </a:br>
            <a:r>
              <a:rPr sz="2880">
                <a:solidFill>
                  <a:srgbClr val="2F1A14"/>
                </a:solidFill>
              </a:rPr>
              <a:t>what is trust/who can you trust/how can you become more trustworthy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idx="4294967295"/>
          </p:nvPr>
        </p:nvSpPr>
        <p:spPr>
          <a:xfrm>
            <a:off x="1025524" y="1760537"/>
            <a:ext cx="10464802" cy="62309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291339" indent="-291339" defTabSz="233679">
              <a:buSzPct val="100000"/>
              <a:buAutoNum type="arabicPeriod" startAt="1"/>
              <a:defRPr sz="1800">
                <a:solidFill>
                  <a:srgbClr val="000000"/>
                </a:solidFill>
              </a:defRPr>
            </a:pPr>
            <a:r>
              <a:rPr sz="4600">
                <a:solidFill>
                  <a:srgbClr val="2F1A14"/>
                </a:solidFill>
              </a:rPr>
              <a:t>Conferencing</a:t>
            </a:r>
            <a:br>
              <a:rPr sz="4600">
                <a:solidFill>
                  <a:srgbClr val="2F1A14"/>
                </a:solidFill>
              </a:rPr>
            </a:br>
            <a:r>
              <a:rPr sz="3280">
                <a:solidFill>
                  <a:srgbClr val="2F1A14"/>
                </a:solidFill>
              </a:rPr>
              <a:t>Questions to respond to challenging behaviour</a:t>
            </a:r>
            <a:br>
              <a:rPr sz="3280">
                <a:solidFill>
                  <a:srgbClr val="2F1A14"/>
                </a:solidFill>
              </a:rPr>
            </a:br>
            <a:r>
              <a:rPr sz="2880">
                <a:solidFill>
                  <a:srgbClr val="2F1A14"/>
                </a:solidFill>
              </a:rPr>
              <a:t>What happened? And Prior?</a:t>
            </a:r>
            <a:br>
              <a:rPr sz="2880">
                <a:solidFill>
                  <a:srgbClr val="2F1A14"/>
                </a:solidFill>
              </a:rPr>
            </a:br>
            <a:r>
              <a:rPr sz="2880">
                <a:solidFill>
                  <a:srgbClr val="2F1A14"/>
                </a:solidFill>
              </a:rPr>
              <a:t>Who was affected and how?</a:t>
            </a:r>
            <a:br>
              <a:rPr sz="2880">
                <a:solidFill>
                  <a:srgbClr val="2F1A14"/>
                </a:solidFill>
              </a:rPr>
            </a:br>
            <a:r>
              <a:rPr sz="2880">
                <a:solidFill>
                  <a:srgbClr val="2F1A14"/>
                </a:solidFill>
              </a:rPr>
              <a:t>What were you thinking about at the time?</a:t>
            </a:r>
            <a:br>
              <a:rPr sz="2880">
                <a:solidFill>
                  <a:srgbClr val="2F1A14"/>
                </a:solidFill>
              </a:rPr>
            </a:br>
            <a:r>
              <a:rPr sz="2880">
                <a:solidFill>
                  <a:srgbClr val="2F1A14"/>
                </a:solidFill>
              </a:rPr>
              <a:t> How did you feel about it?</a:t>
            </a:r>
            <a:br>
              <a:rPr sz="2880">
                <a:solidFill>
                  <a:srgbClr val="2F1A14"/>
                </a:solidFill>
              </a:rPr>
            </a:br>
            <a:r>
              <a:rPr sz="2880">
                <a:solidFill>
                  <a:srgbClr val="2F1A14"/>
                </a:solidFill>
              </a:rPr>
              <a:t>Who has been affected by what you have done?</a:t>
            </a:r>
            <a:br>
              <a:rPr sz="2880">
                <a:solidFill>
                  <a:srgbClr val="2F1A14"/>
                </a:solidFill>
              </a:rPr>
            </a:br>
            <a:r>
              <a:rPr sz="2880">
                <a:solidFill>
                  <a:srgbClr val="2F1A14"/>
                </a:solidFill>
              </a:rPr>
              <a:t> What needs to be done to set things right or to move forward? How can we fix it?</a:t>
            </a:r>
            <a:br>
              <a:rPr sz="2880">
                <a:solidFill>
                  <a:srgbClr val="2F1A14"/>
                </a:solidFill>
              </a:rPr>
            </a:br>
            <a:r>
              <a:rPr sz="2880">
                <a:solidFill>
                  <a:srgbClr val="2F1A14"/>
                </a:solidFill>
              </a:rPr>
              <a:t>How can situations be prevented in the future?</a:t>
            </a:r>
            <a:br>
              <a:rPr sz="2880">
                <a:solidFill>
                  <a:srgbClr val="2F1A14"/>
                </a:solidFill>
              </a:rPr>
            </a:br>
            <a:r>
              <a:rPr sz="2880">
                <a:solidFill>
                  <a:srgbClr val="2F1A14"/>
                </a:solidFill>
              </a:rPr>
              <a:t>(</a:t>
            </a:r>
            <a:r>
              <a:rPr sz="2880">
                <a:solidFill>
                  <a:srgbClr val="2F1A14"/>
                </a:solidFill>
                <a:hlinkClick r:id="rId2" invalidUrl="" action="" tgtFrame="" tooltip="" history="1" highlightClick="0" endSnd="0"/>
              </a:rPr>
              <a:t>iirp.org</a:t>
            </a:r>
            <a:r>
              <a:rPr sz="2880">
                <a:solidFill>
                  <a:srgbClr val="2F1A14"/>
                </a:solidFill>
              </a:rPr>
              <a: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1098549" y="1477962"/>
            <a:ext cx="10464802" cy="611822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marL="340117" indent="-340117" defTabSz="286258">
              <a:buSzPct val="100000"/>
              <a:buAutoNum type="arabicPeriod" startAt="1"/>
              <a:defRPr sz="1800">
                <a:solidFill>
                  <a:srgbClr val="000000"/>
                </a:solidFill>
              </a:defRPr>
            </a:pPr>
            <a:r>
              <a:rPr sz="5635">
                <a:solidFill>
                  <a:srgbClr val="2F1A14"/>
                </a:solidFill>
              </a:rPr>
              <a:t>Conferencing</a:t>
            </a:r>
            <a:br>
              <a:rPr sz="5635">
                <a:solidFill>
                  <a:srgbClr val="2F1A14"/>
                </a:solidFill>
              </a:rPr>
            </a:br>
            <a:r>
              <a:rPr sz="4018">
                <a:solidFill>
                  <a:srgbClr val="2F1A14"/>
                </a:solidFill>
              </a:rPr>
              <a:t>Questions to respond those harmed</a:t>
            </a:r>
            <a:br>
              <a:rPr sz="4018">
                <a:solidFill>
                  <a:srgbClr val="2F1A14"/>
                </a:solidFill>
              </a:rPr>
            </a:br>
            <a:r>
              <a:rPr sz="3528">
                <a:solidFill>
                  <a:srgbClr val="2F1A14"/>
                </a:solidFill>
              </a:rPr>
              <a:t>What did you think when you realized what had happened?</a:t>
            </a:r>
            <a:br>
              <a:rPr sz="3528">
                <a:solidFill>
                  <a:srgbClr val="2F1A14"/>
                </a:solidFill>
              </a:rPr>
            </a:br>
            <a:r>
              <a:rPr sz="3528">
                <a:solidFill>
                  <a:srgbClr val="2F1A14"/>
                </a:solidFill>
              </a:rPr>
              <a:t>What impact has this had on you and others?</a:t>
            </a:r>
            <a:br>
              <a:rPr sz="3528">
                <a:solidFill>
                  <a:srgbClr val="2F1A14"/>
                </a:solidFill>
              </a:rPr>
            </a:br>
            <a:r>
              <a:rPr sz="3528">
                <a:solidFill>
                  <a:srgbClr val="2F1A14"/>
                </a:solidFill>
              </a:rPr>
              <a:t>what has been the hardest think for you?</a:t>
            </a:r>
            <a:br>
              <a:rPr sz="3528">
                <a:solidFill>
                  <a:srgbClr val="2F1A14"/>
                </a:solidFill>
              </a:rPr>
            </a:br>
            <a:r>
              <a:rPr sz="3528">
                <a:solidFill>
                  <a:srgbClr val="2F1A14"/>
                </a:solidFill>
              </a:rPr>
              <a:t>What do you think needs to happen to make things right?</a:t>
            </a:r>
          </a:p>
        </p:txBody>
      </p:sp>
      <p:sp>
        <p:nvSpPr>
          <p:cNvPr id="38" name="Shape 38"/>
          <p:cNvSpPr/>
          <p:nvPr>
            <p:ph type="body" idx="4294967295"/>
          </p:nvPr>
        </p:nvSpPr>
        <p:spPr>
          <a:xfrm>
            <a:off x="1269999" y="5029200"/>
            <a:ext cx="10464802" cy="1473201"/>
          </a:xfrm>
          <a:prstGeom prst="rect">
            <a:avLst/>
          </a:prstGeom>
          <a:ln w="12700">
            <a:miter lim="400000"/>
          </a:ln>
        </p:spPr>
        <p:txBody>
          <a:bodyPr lIns="0" tIns="0" rIns="0" bIns="0">
            <a:normAutofit fontScale="100000" lnSpcReduction="0"/>
          </a:bodyPr>
          <a:lstStyle/>
          <a:p>
            <a:pPr lvl="0" marL="0" indent="0" algn="ctr">
              <a:spcBef>
                <a:spcPts val="0"/>
              </a:spcBef>
              <a:defRPr sz="3600"/>
            </a:p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xfrm>
            <a:off x="1269999" y="-1025525"/>
            <a:ext cx="10464802" cy="346551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7200"/>
            </a:lvl1pPr>
          </a:lstStyle>
          <a:p>
            <a:pPr lvl="0">
              <a:defRPr sz="1800">
                <a:solidFill>
                  <a:srgbClr val="000000"/>
                </a:solidFill>
              </a:defRPr>
            </a:pPr>
            <a:r>
              <a:rPr sz="7200">
                <a:solidFill>
                  <a:srgbClr val="2F1A14"/>
                </a:solidFill>
              </a:rPr>
              <a:t>Restitution Forum /Circle</a:t>
            </a:r>
          </a:p>
        </p:txBody>
      </p:sp>
      <p:sp>
        <p:nvSpPr>
          <p:cNvPr id="41" name="Shape 41"/>
          <p:cNvSpPr/>
          <p:nvPr>
            <p:ph type="body" idx="4294967295"/>
          </p:nvPr>
        </p:nvSpPr>
        <p:spPr>
          <a:xfrm>
            <a:off x="1269999" y="2470150"/>
            <a:ext cx="10464802" cy="57356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708780" indent="-708780" algn="ctr" defTabSz="251206">
              <a:spcBef>
                <a:spcPts val="0"/>
              </a:spcBef>
              <a:buSzPct val="40000"/>
              <a:buBlip>
                <a:blip r:embed="rId2"/>
              </a:buBlip>
              <a:defRPr sz="1800">
                <a:solidFill>
                  <a:srgbClr val="000000"/>
                </a:solidFill>
              </a:defRPr>
            </a:pPr>
            <a:r>
              <a:rPr sz="3096">
                <a:solidFill>
                  <a:srgbClr val="2F1A14"/>
                </a:solidFill>
              </a:rPr>
              <a:t>Form of Problem Solving Activity</a:t>
            </a:r>
            <a:endParaRPr sz="3096">
              <a:solidFill>
                <a:srgbClr val="2F1A14"/>
              </a:solidFill>
            </a:endParaRPr>
          </a:p>
          <a:p>
            <a:pPr lvl="0" marL="708780" indent="-708780" algn="ctr" defTabSz="251206">
              <a:spcBef>
                <a:spcPts val="0"/>
              </a:spcBef>
              <a:buSzPct val="40000"/>
              <a:buBlip>
                <a:blip r:embed="rId2"/>
              </a:buBlip>
              <a:defRPr sz="1800">
                <a:solidFill>
                  <a:srgbClr val="000000"/>
                </a:solidFill>
              </a:defRPr>
            </a:pPr>
            <a:r>
              <a:rPr sz="3096">
                <a:solidFill>
                  <a:srgbClr val="2F1A14"/>
                </a:solidFill>
              </a:rPr>
              <a:t>Hear stories of those directly involved and impact</a:t>
            </a:r>
            <a:endParaRPr sz="3096">
              <a:solidFill>
                <a:srgbClr val="2F1A14"/>
              </a:solidFill>
            </a:endParaRPr>
          </a:p>
          <a:p>
            <a:pPr lvl="0" marL="708780" indent="-708780" algn="ctr" defTabSz="251206">
              <a:spcBef>
                <a:spcPts val="0"/>
              </a:spcBef>
              <a:buSzPct val="40000"/>
              <a:buBlip>
                <a:blip r:embed="rId2"/>
              </a:buBlip>
              <a:defRPr sz="1800">
                <a:solidFill>
                  <a:srgbClr val="000000"/>
                </a:solidFill>
              </a:defRPr>
            </a:pPr>
            <a:r>
              <a:rPr sz="3096">
                <a:solidFill>
                  <a:srgbClr val="2F1A14"/>
                </a:solidFill>
              </a:rPr>
              <a:t>Not investigation but an empathetic understanding or perspective to gain clarification</a:t>
            </a:r>
            <a:endParaRPr sz="3096">
              <a:solidFill>
                <a:srgbClr val="2F1A14"/>
              </a:solidFill>
            </a:endParaRPr>
          </a:p>
          <a:p>
            <a:pPr lvl="0" marL="708780" indent="-708780" algn="ctr" defTabSz="251206">
              <a:spcBef>
                <a:spcPts val="0"/>
              </a:spcBef>
              <a:buSzPct val="40000"/>
              <a:buBlip>
                <a:blip r:embed="rId2"/>
              </a:buBlip>
              <a:defRPr sz="1800">
                <a:solidFill>
                  <a:srgbClr val="000000"/>
                </a:solidFill>
              </a:defRPr>
            </a:pPr>
            <a:r>
              <a:rPr sz="3096">
                <a:solidFill>
                  <a:srgbClr val="2F1A14"/>
                </a:solidFill>
              </a:rPr>
              <a:t>Initial private mtg with harmed to hear story, create safety plan and find out what they need to put things right</a:t>
            </a:r>
            <a:endParaRPr sz="3096">
              <a:solidFill>
                <a:srgbClr val="2F1A14"/>
              </a:solidFill>
            </a:endParaRPr>
          </a:p>
          <a:p>
            <a:pPr lvl="0" marL="708780" indent="-708780" algn="ctr" defTabSz="251206">
              <a:spcBef>
                <a:spcPts val="0"/>
              </a:spcBef>
              <a:buSzPct val="40000"/>
              <a:buBlip>
                <a:blip r:embed="rId2"/>
              </a:buBlip>
              <a:defRPr sz="1800">
                <a:solidFill>
                  <a:srgbClr val="000000"/>
                </a:solidFill>
              </a:defRPr>
            </a:pPr>
            <a:r>
              <a:rPr sz="3096">
                <a:solidFill>
                  <a:srgbClr val="2F1A14"/>
                </a:solidFill>
              </a:rPr>
              <a:t>Meeting with wrongdoer to gain perspective; explore motivations, explain hurt, encourage reflection, responsibility taking, and devise plan to put things right</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idx="4294967295"/>
          </p:nvPr>
        </p:nvSpPr>
        <p:spPr>
          <a:xfrm>
            <a:off x="1482724" y="-935038"/>
            <a:ext cx="10464802" cy="346551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7200"/>
            </a:lvl1pPr>
          </a:lstStyle>
          <a:p>
            <a:pPr lvl="0">
              <a:defRPr sz="1800">
                <a:solidFill>
                  <a:srgbClr val="000000"/>
                </a:solidFill>
              </a:defRPr>
            </a:pPr>
            <a:r>
              <a:rPr sz="7200">
                <a:solidFill>
                  <a:srgbClr val="2F1A14"/>
                </a:solidFill>
              </a:rPr>
              <a:t>FORUM</a:t>
            </a:r>
          </a:p>
        </p:txBody>
      </p:sp>
      <p:sp>
        <p:nvSpPr>
          <p:cNvPr id="44" name="Shape 44"/>
          <p:cNvSpPr/>
          <p:nvPr>
            <p:ph type="body" idx="4294967295"/>
          </p:nvPr>
        </p:nvSpPr>
        <p:spPr>
          <a:xfrm>
            <a:off x="1879599" y="2525712"/>
            <a:ext cx="10464802" cy="47005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ctr" defTabSz="443991">
              <a:spcBef>
                <a:spcPts val="0"/>
              </a:spcBef>
              <a:defRPr sz="1800">
                <a:solidFill>
                  <a:srgbClr val="000000"/>
                </a:solidFill>
              </a:defRPr>
            </a:pPr>
            <a:r>
              <a:rPr sz="2736">
                <a:solidFill>
                  <a:srgbClr val="2F1A14"/>
                </a:solidFill>
              </a:rPr>
              <a:t>All are invited to attend-it is voluntary</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Explain parameters-each speak at a time and listen</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ASk person who caused harm to tell story and how people affected. </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The victim explains how they were affected. </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Facilitator simply thanks each for telling their stories</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ASk victim supporters how they were impacted</a:t>
            </a:r>
            <a:endParaRPr sz="2736">
              <a:solidFill>
                <a:srgbClr val="2F1A14"/>
              </a:solidFill>
            </a:endParaRPr>
          </a:p>
          <a:p>
            <a:pPr lvl="0" marL="0" indent="0" algn="ctr" defTabSz="443991">
              <a:spcBef>
                <a:spcPts val="0"/>
              </a:spcBef>
              <a:defRPr sz="1800">
                <a:solidFill>
                  <a:srgbClr val="000000"/>
                </a:solidFill>
              </a:defRPr>
            </a:pPr>
            <a:r>
              <a:rPr sz="2736">
                <a:solidFill>
                  <a:srgbClr val="2F1A14"/>
                </a:solidFill>
              </a:rPr>
              <a:t>Person who caused the harm's supporters to discuss how they were impacted</a:t>
            </a:r>
          </a:p>
        </p:txBody>
      </p:sp>
      <p:sp>
        <p:nvSpPr>
          <p:cNvPr id="45" name="Shape 45"/>
          <p:cNvSpPr/>
          <p:nvPr/>
        </p:nvSpPr>
        <p:spPr>
          <a:xfrm>
            <a:off x="257175" y="7651750"/>
            <a:ext cx="1248886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914400">
              <a:defRPr sz="1800">
                <a:solidFill>
                  <a:srgbClr val="2F1A14"/>
                </a:solidFill>
              </a:defRPr>
            </a:lvl1pPr>
          </a:lstStyle>
          <a:p>
            <a:pPr lvl="0">
              <a:defRPr>
                <a:solidFill>
                  <a:srgbClr val="000000"/>
                </a:solidFill>
              </a:defRPr>
            </a:pPr>
            <a:r>
              <a:rPr>
                <a:solidFill>
                  <a:srgbClr val="2F1A14"/>
                </a:solidFill>
              </a:rPr>
              <a:t>The facilitator does not respond to questions, but redirects to the individual or group</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1269999" y="635000"/>
            <a:ext cx="10464802"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7200"/>
            </a:lvl1pPr>
          </a:lstStyle>
          <a:p>
            <a:pPr lvl="0">
              <a:defRPr sz="1800">
                <a:solidFill>
                  <a:srgbClr val="000000"/>
                </a:solidFill>
              </a:defRPr>
            </a:pPr>
            <a:r>
              <a:rPr sz="7200">
                <a:solidFill>
                  <a:srgbClr val="2F1A14"/>
                </a:solidFill>
              </a:rPr>
              <a:t>Forum</a:t>
            </a:r>
          </a:p>
        </p:txBody>
      </p:sp>
      <p:sp>
        <p:nvSpPr>
          <p:cNvPr id="48" name="Shape 48"/>
          <p:cNvSpPr/>
          <p:nvPr/>
        </p:nvSpPr>
        <p:spPr>
          <a:xfrm>
            <a:off x="590550" y="4444999"/>
            <a:ext cx="12133263" cy="259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47662" indent="-347662" algn="l" defTabSz="914400">
              <a:defRPr sz="1800">
                <a:solidFill>
                  <a:srgbClr val="000000"/>
                </a:solidFill>
              </a:defRPr>
            </a:pPr>
            <a:r>
              <a:rPr>
                <a:solidFill>
                  <a:srgbClr val="2F1A14"/>
                </a:solidFill>
              </a:rPr>
              <a:t>The Agreement: </a:t>
            </a:r>
            <a:endParaRPr>
              <a:solidFill>
                <a:srgbClr val="2F1A14"/>
              </a:solidFill>
            </a:endParaRPr>
          </a:p>
          <a:p>
            <a:pPr lvl="0" marL="347662" indent="-347662" algn="l" defTabSz="914400">
              <a:buSzPct val="40000"/>
              <a:buBlip>
                <a:blip r:embed="rId2"/>
              </a:buBlip>
              <a:defRPr sz="1800">
                <a:solidFill>
                  <a:srgbClr val="000000"/>
                </a:solidFill>
              </a:defRPr>
            </a:pPr>
            <a:r>
              <a:rPr>
                <a:solidFill>
                  <a:srgbClr val="2F1A14"/>
                </a:solidFill>
              </a:rPr>
              <a:t>Facilitator refrains from  making suggestions, limiting her responses to clarification. </a:t>
            </a:r>
            <a:endParaRPr>
              <a:solidFill>
                <a:srgbClr val="2F1A14"/>
              </a:solidFill>
            </a:endParaRPr>
          </a:p>
          <a:p>
            <a:pPr lvl="0" marL="347662" indent="-347662" algn="l" defTabSz="914400">
              <a:buSzPct val="40000"/>
              <a:buBlip>
                <a:blip r:embed="rId2"/>
              </a:buBlip>
              <a:defRPr sz="1800">
                <a:solidFill>
                  <a:srgbClr val="000000"/>
                </a:solidFill>
              </a:defRPr>
            </a:pPr>
            <a:r>
              <a:rPr>
                <a:solidFill>
                  <a:srgbClr val="2F1A14"/>
                </a:solidFill>
              </a:rPr>
              <a:t>Victim first asked what they wants. The facilitator asks questions to assist the group in specifying details of the agreement.</a:t>
            </a:r>
            <a:endParaRPr>
              <a:solidFill>
                <a:srgbClr val="2F1A14"/>
              </a:solidFill>
            </a:endParaRPr>
          </a:p>
          <a:p>
            <a:pPr lvl="0" marL="347662" indent="-347662" algn="l" defTabSz="914400">
              <a:buSzPct val="40000"/>
              <a:buBlip>
                <a:blip r:embed="rId2"/>
              </a:buBlip>
              <a:defRPr sz="1800">
                <a:solidFill>
                  <a:srgbClr val="000000"/>
                </a:solidFill>
              </a:defRPr>
            </a:pPr>
            <a:r>
              <a:rPr>
                <a:solidFill>
                  <a:srgbClr val="2F1A14"/>
                </a:solidFill>
              </a:rPr>
              <a:t>The facilitator checks each item of the agreement with the participants and provoker asked what s/he can do to repair harm</a:t>
            </a:r>
            <a:endParaRPr>
              <a:solidFill>
                <a:srgbClr val="2F1A14"/>
              </a:solidFill>
            </a:endParaRPr>
          </a:p>
          <a:p>
            <a:pPr lvl="0" marL="347662" indent="-347662" algn="l" defTabSz="914400">
              <a:buSzPct val="40000"/>
              <a:buBlip>
                <a:blip r:embed="rId2"/>
              </a:buBlip>
              <a:defRPr sz="1800">
                <a:solidFill>
                  <a:srgbClr val="000000"/>
                </a:solidFill>
              </a:defRPr>
            </a:pPr>
            <a:r>
              <a:rPr>
                <a:solidFill>
                  <a:srgbClr val="2F1A14"/>
                </a:solidFill>
              </a:rPr>
              <a:t>Plan of action made and agreed</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1269999" y="1485900"/>
            <a:ext cx="10464802"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479044">
              <a:defRPr sz="5904"/>
            </a:lvl1pPr>
          </a:lstStyle>
          <a:p>
            <a:pPr lvl="0">
              <a:defRPr sz="1800">
                <a:solidFill>
                  <a:srgbClr val="000000"/>
                </a:solidFill>
              </a:defRPr>
            </a:pPr>
            <a:r>
              <a:rPr sz="5904">
                <a:solidFill>
                  <a:srgbClr val="2F1A14"/>
                </a:solidFill>
              </a:rPr>
              <a:t>Natural consequences that are relevant, respectful, related to offense and restorative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title" idx="4294967295"/>
          </p:nvPr>
        </p:nvSpPr>
        <p:spPr>
          <a:xfrm>
            <a:off x="1390650" y="1228725"/>
            <a:ext cx="10221913" cy="5213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297941">
              <a:defRPr sz="1800">
                <a:solidFill>
                  <a:srgbClr val="000000"/>
                </a:solidFill>
              </a:defRPr>
            </a:pPr>
            <a:r>
              <a:rPr sz="3672">
                <a:solidFill>
                  <a:srgbClr val="2F1A14"/>
                </a:solidFill>
              </a:rPr>
              <a:t>Where did we ever get the crazy notion that to make people do better we first had to make them feel worse?</a:t>
            </a:r>
            <a:br>
              <a:rPr sz="3672">
                <a:solidFill>
                  <a:srgbClr val="2F1A14"/>
                </a:solidFill>
              </a:rPr>
            </a:br>
            <a:br>
              <a:rPr sz="3672">
                <a:solidFill>
                  <a:srgbClr val="2F1A14"/>
                </a:solidFill>
              </a:rPr>
            </a:br>
            <a:r>
              <a:rPr sz="3672">
                <a:solidFill>
                  <a:srgbClr val="2F1A14"/>
                </a:solidFill>
              </a:rPr>
              <a:t>Punishment=rather than take responsibility they blame teachers, take out frustration on peers and passively resist work</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idx="4294967295"/>
          </p:nvPr>
        </p:nvSpPr>
        <p:spPr>
          <a:xfrm>
            <a:off x="1527174" y="-438150"/>
            <a:ext cx="10464802" cy="2867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7200"/>
            </a:lvl1pPr>
          </a:lstStyle>
          <a:p>
            <a:pPr lvl="0">
              <a:defRPr sz="1800">
                <a:solidFill>
                  <a:srgbClr val="000000"/>
                </a:solidFill>
              </a:defRPr>
            </a:pPr>
            <a:r>
              <a:rPr sz="7200">
                <a:solidFill>
                  <a:srgbClr val="2F1A14"/>
                </a:solidFill>
              </a:rPr>
              <a:t>Restorative Tasks</a:t>
            </a:r>
          </a:p>
        </p:txBody>
      </p:sp>
      <p:sp>
        <p:nvSpPr>
          <p:cNvPr id="53" name="Shape 53"/>
          <p:cNvSpPr/>
          <p:nvPr>
            <p:ph type="body" idx="4294967295"/>
          </p:nvPr>
        </p:nvSpPr>
        <p:spPr>
          <a:xfrm>
            <a:off x="2327274" y="2530475"/>
            <a:ext cx="9863139" cy="53228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2539" indent="-252539" algn="ctr" defTabSz="239522">
              <a:spcBef>
                <a:spcPts val="0"/>
              </a:spcBef>
              <a:buSzPct val="30000"/>
              <a:buBlip>
                <a:blip r:embed="rId2"/>
              </a:buBlip>
              <a:defRPr sz="1800">
                <a:solidFill>
                  <a:srgbClr val="000000"/>
                </a:solidFill>
              </a:defRPr>
            </a:pPr>
            <a:endParaRPr sz="1476">
              <a:solidFill>
                <a:srgbClr val="2F1A14"/>
              </a:solidFill>
            </a:endParaRPr>
          </a:p>
          <a:p>
            <a:pPr lvl="0" marL="252539" indent="-252539" algn="ctr" defTabSz="239522">
              <a:spcBef>
                <a:spcPts val="0"/>
              </a:spcBef>
              <a:defRPr sz="1800">
                <a:solidFill>
                  <a:srgbClr val="000000"/>
                </a:solidFill>
              </a:defRPr>
            </a:pPr>
            <a:r>
              <a:rPr sz="2952">
                <a:solidFill>
                  <a:srgbClr val="2F1A14"/>
                </a:solidFill>
              </a:rPr>
              <a:t>Restore, replace, repair, clean up or apologize</a:t>
            </a:r>
            <a:endParaRPr sz="2952">
              <a:solidFill>
                <a:srgbClr val="2F1A14"/>
              </a:solidFill>
            </a:endParaRPr>
          </a:p>
          <a:p>
            <a:pPr lvl="0" marL="412038" indent="-412038" algn="ctr" defTabSz="239522">
              <a:spcBef>
                <a:spcPts val="0"/>
              </a:spcBef>
              <a:buSzPct val="30000"/>
              <a:buBlip>
                <a:blip r:embed="rId2"/>
              </a:buBlip>
              <a:defRPr sz="1800">
                <a:solidFill>
                  <a:srgbClr val="000000"/>
                </a:solidFill>
              </a:defRPr>
            </a:pPr>
            <a:r>
              <a:rPr sz="2542">
                <a:solidFill>
                  <a:srgbClr val="2F1A14"/>
                </a:solidFill>
              </a:rPr>
              <a:t>To develop self worth- clean, repair, create food, posters, letters, help with a task, or teach a skill</a:t>
            </a:r>
            <a:endParaRPr sz="2542">
              <a:solidFill>
                <a:srgbClr val="2F1A14"/>
              </a:solidFill>
            </a:endParaRPr>
          </a:p>
          <a:p>
            <a:pPr lvl="0" marL="412038" indent="-412038" algn="ctr" defTabSz="239522">
              <a:spcBef>
                <a:spcPts val="0"/>
              </a:spcBef>
              <a:buSzPct val="30000"/>
              <a:buBlip>
                <a:blip r:embed="rId2"/>
              </a:buBlip>
              <a:defRPr sz="1800">
                <a:solidFill>
                  <a:srgbClr val="000000"/>
                </a:solidFill>
              </a:defRPr>
            </a:pPr>
            <a:r>
              <a:rPr sz="2542">
                <a:solidFill>
                  <a:srgbClr val="2F1A14"/>
                </a:solidFill>
              </a:rPr>
              <a:t>Increase trust- read books of trust, list  people I trust</a:t>
            </a:r>
            <a:endParaRPr sz="2542">
              <a:solidFill>
                <a:srgbClr val="2F1A14"/>
              </a:solidFill>
            </a:endParaRPr>
          </a:p>
          <a:p>
            <a:pPr lvl="0" marL="412038" indent="-412038" algn="ctr" defTabSz="239522">
              <a:spcBef>
                <a:spcPts val="0"/>
              </a:spcBef>
              <a:buSzPct val="30000"/>
              <a:buBlip>
                <a:blip r:embed="rId2"/>
              </a:buBlip>
              <a:defRPr sz="1800">
                <a:solidFill>
                  <a:srgbClr val="000000"/>
                </a:solidFill>
              </a:defRPr>
            </a:pPr>
            <a:r>
              <a:rPr sz="2542">
                <a:solidFill>
                  <a:srgbClr val="2F1A14"/>
                </a:solidFill>
              </a:rPr>
              <a:t>Increase regulation - label emotions, calming techniques, anger mgmt.</a:t>
            </a:r>
            <a:endParaRPr sz="2542">
              <a:solidFill>
                <a:srgbClr val="2F1A14"/>
              </a:solidFill>
            </a:endParaRPr>
          </a:p>
          <a:p>
            <a:pPr lvl="0" marL="412038" indent="-412038" algn="ctr" defTabSz="239522">
              <a:spcBef>
                <a:spcPts val="0"/>
              </a:spcBef>
              <a:buSzPct val="30000"/>
              <a:buBlip>
                <a:blip r:embed="rId2"/>
              </a:buBlip>
              <a:defRPr sz="1800">
                <a:solidFill>
                  <a:srgbClr val="000000"/>
                </a:solidFill>
              </a:defRPr>
            </a:pPr>
            <a:r>
              <a:rPr sz="2542">
                <a:solidFill>
                  <a:srgbClr val="2F1A14"/>
                </a:solidFill>
              </a:rPr>
              <a:t>Develop friendship skills - set up cooperative activities, read books</a:t>
            </a:r>
            <a:endParaRPr sz="2542">
              <a:solidFill>
                <a:srgbClr val="2F1A14"/>
              </a:solidFill>
            </a:endParaRPr>
          </a:p>
          <a:p>
            <a:pPr lvl="0" marL="412038" indent="-412038" algn="ctr" defTabSz="239522">
              <a:spcBef>
                <a:spcPts val="0"/>
              </a:spcBef>
              <a:buSzPct val="30000"/>
              <a:buBlip>
                <a:blip r:embed="rId2"/>
              </a:buBlip>
              <a:defRPr sz="1800">
                <a:solidFill>
                  <a:srgbClr val="000000"/>
                </a:solidFill>
              </a:defRPr>
            </a:pPr>
            <a:r>
              <a:rPr sz="2542">
                <a:solidFill>
                  <a:srgbClr val="2F1A14"/>
                </a:solidFill>
              </a:rPr>
              <a:t>Fear of abandonment-write letters, call home, use of transitional objects</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1420812" y="527050"/>
            <a:ext cx="10464801" cy="72707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341868" indent="-341868" defTabSz="344677">
              <a:buSzPct val="40000"/>
              <a:buBlip>
                <a:blip r:embed="rId2"/>
              </a:buBlip>
              <a:defRPr sz="1800">
                <a:solidFill>
                  <a:srgbClr val="000000"/>
                </a:solidFill>
              </a:defRPr>
            </a:pPr>
            <a:br>
              <a:rPr sz="5664">
                <a:solidFill>
                  <a:srgbClr val="2F1A14"/>
                </a:solidFill>
              </a:rPr>
            </a:br>
            <a:r>
              <a:rPr sz="5133">
                <a:solidFill>
                  <a:srgbClr val="2F1A14"/>
                </a:solidFill>
              </a:rPr>
              <a:t>How to make a good apology</a:t>
            </a:r>
            <a:br>
              <a:rPr sz="5133">
                <a:solidFill>
                  <a:srgbClr val="2F1A14"/>
                </a:solidFill>
              </a:rPr>
            </a:br>
            <a:r>
              <a:rPr sz="4248">
                <a:solidFill>
                  <a:srgbClr val="2F1A14"/>
                </a:solidFill>
              </a:rPr>
              <a:t>	Take responsibility-we all make mistakes</a:t>
            </a:r>
            <a:br>
              <a:rPr sz="4248">
                <a:solidFill>
                  <a:srgbClr val="2F1A14"/>
                </a:solidFill>
              </a:rPr>
            </a:br>
            <a:r>
              <a:rPr sz="4248">
                <a:solidFill>
                  <a:srgbClr val="2F1A14"/>
                </a:solidFill>
              </a:rPr>
              <a:t>Sincere-shifts heart</a:t>
            </a:r>
            <a:br>
              <a:rPr sz="4248">
                <a:solidFill>
                  <a:srgbClr val="2F1A14"/>
                </a:solidFill>
              </a:rPr>
            </a:br>
            <a:r>
              <a:rPr sz="4248">
                <a:solidFill>
                  <a:srgbClr val="2F1A14"/>
                </a:solidFill>
              </a:rPr>
              <a:t>State specifically what you are sorry for/a particular behaviour</a:t>
            </a:r>
            <a:br>
              <a:rPr sz="4248">
                <a:solidFill>
                  <a:srgbClr val="2F1A14"/>
                </a:solidFill>
              </a:rPr>
            </a:br>
            <a:r>
              <a:rPr sz="4248">
                <a:solidFill>
                  <a:srgbClr val="2F1A14"/>
                </a:solidFill>
              </a:rPr>
              <a:t>Write an apology note- how can I make it better?</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idx="4294967295"/>
          </p:nvPr>
        </p:nvSpPr>
        <p:spPr>
          <a:xfrm>
            <a:off x="1954212" y="906462"/>
            <a:ext cx="8697913" cy="7939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268731">
              <a:defRPr sz="1800">
                <a:solidFill>
                  <a:srgbClr val="000000"/>
                </a:solidFill>
              </a:defRPr>
            </a:pPr>
            <a:r>
              <a:rPr sz="3312">
                <a:solidFill>
                  <a:srgbClr val="2F1A14"/>
                </a:solidFill>
              </a:rPr>
              <a:t>FINAL QUESTIONS: </a:t>
            </a:r>
            <a:br>
              <a:rPr sz="3312">
                <a:solidFill>
                  <a:srgbClr val="2F1A14"/>
                </a:solidFill>
              </a:rPr>
            </a:br>
            <a:r>
              <a:rPr sz="3312">
                <a:solidFill>
                  <a:srgbClr val="2F1A14"/>
                </a:solidFill>
              </a:rPr>
              <a:t>Have both needs been addressed-both supported and re-integrated back into society/community?</a:t>
            </a:r>
            <a:br>
              <a:rPr sz="3312">
                <a:solidFill>
                  <a:srgbClr val="2F1A14"/>
                </a:solidFill>
              </a:rPr>
            </a:br>
            <a:r>
              <a:rPr sz="3312">
                <a:solidFill>
                  <a:srgbClr val="2F1A14"/>
                </a:solidFill>
              </a:rPr>
              <a:t>Does person who caused harm understand how his actions impacted other or is there help needed in terms of education, counseling?</a:t>
            </a:r>
            <a:br>
              <a:rPr sz="3312">
                <a:solidFill>
                  <a:srgbClr val="2F1A14"/>
                </a:solidFill>
              </a:rPr>
            </a:br>
            <a:r>
              <a:rPr sz="3312">
                <a:solidFill>
                  <a:srgbClr val="2F1A14"/>
                </a:solidFill>
              </a:rPr>
              <a:t>Do others need to help in making decisions re: accountability- accountability addressed to satisfaction of person harmed?--one way may be to avoid interaction</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1893887" y="1076325"/>
            <a:ext cx="10464801" cy="6326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271176" indent="-271176" defTabSz="303783">
              <a:buSzPct val="40000"/>
              <a:buBlip>
                <a:blip r:embed="rId2"/>
              </a:buBlip>
              <a:defRPr sz="1800">
                <a:solidFill>
                  <a:srgbClr val="000000"/>
                </a:solidFill>
              </a:defRPr>
            </a:pPr>
            <a:r>
              <a:rPr sz="3743">
                <a:solidFill>
                  <a:srgbClr val="2F1A14"/>
                </a:solidFill>
              </a:rPr>
              <a:t>Resources</a:t>
            </a:r>
            <a:br>
              <a:rPr sz="3743">
                <a:solidFill>
                  <a:srgbClr val="2F1A14"/>
                </a:solidFill>
              </a:rPr>
            </a:br>
            <a:r>
              <a:rPr sz="3743">
                <a:solidFill>
                  <a:srgbClr val="2F1A14"/>
                </a:solidFill>
              </a:rPr>
              <a:t>Restorative Discipline for Schools (</a:t>
            </a:r>
            <a:r>
              <a:rPr sz="3223">
                <a:solidFill>
                  <a:srgbClr val="2F1A14"/>
                </a:solidFill>
              </a:rPr>
              <a:t>Stutzman</a:t>
            </a:r>
            <a:r>
              <a:rPr sz="3743">
                <a:solidFill>
                  <a:srgbClr val="2F1A14"/>
                </a:solidFill>
              </a:rPr>
              <a:t>)</a:t>
            </a:r>
            <a:br>
              <a:rPr sz="3743">
                <a:solidFill>
                  <a:srgbClr val="2F1A14"/>
                </a:solidFill>
              </a:rPr>
            </a:br>
            <a:r>
              <a:rPr sz="3743">
                <a:solidFill>
                  <a:srgbClr val="2F1A14"/>
                </a:solidFill>
              </a:rPr>
              <a:t>The Restorative Approach:Trauma –Informed Care for Children and Adolescents (</a:t>
            </a:r>
            <a:r>
              <a:rPr sz="3223">
                <a:solidFill>
                  <a:srgbClr val="2F1A14"/>
                </a:solidFill>
              </a:rPr>
              <a:t>Patricia</a:t>
            </a:r>
            <a:r>
              <a:rPr sz="3743">
                <a:solidFill>
                  <a:srgbClr val="2F1A14"/>
                </a:solidFill>
              </a:rPr>
              <a:t> </a:t>
            </a:r>
            <a:r>
              <a:rPr sz="3223">
                <a:solidFill>
                  <a:srgbClr val="2F1A14"/>
                </a:solidFill>
              </a:rPr>
              <a:t>Wilcox</a:t>
            </a:r>
            <a:r>
              <a:rPr sz="3743">
                <a:solidFill>
                  <a:srgbClr val="2F1A14"/>
                </a:solidFill>
              </a:rPr>
              <a:t>)</a:t>
            </a:r>
            <a:br>
              <a:rPr sz="3743">
                <a:solidFill>
                  <a:srgbClr val="2F1A14"/>
                </a:solidFill>
              </a:rPr>
            </a:br>
            <a:r>
              <a:rPr sz="3743">
                <a:solidFill>
                  <a:srgbClr val="2F1A14"/>
                </a:solidFill>
              </a:rPr>
              <a:t>Little book of Restorative Justice (</a:t>
            </a:r>
            <a:r>
              <a:rPr sz="3223">
                <a:solidFill>
                  <a:srgbClr val="2F1A14"/>
                </a:solidFill>
              </a:rPr>
              <a:t>Howard</a:t>
            </a:r>
            <a:r>
              <a:rPr sz="3743">
                <a:solidFill>
                  <a:srgbClr val="2F1A14"/>
                </a:solidFill>
              </a:rPr>
              <a:t> </a:t>
            </a:r>
            <a:r>
              <a:rPr sz="3223">
                <a:solidFill>
                  <a:srgbClr val="2F1A14"/>
                </a:solidFill>
              </a:rPr>
              <a:t>Zehr</a:t>
            </a:r>
            <a:r>
              <a:rPr sz="3743">
                <a:solidFill>
                  <a:srgbClr val="2F1A14"/>
                </a:solidFill>
              </a:rPr>
              <a:t>)</a:t>
            </a:r>
            <a:br>
              <a:rPr sz="3743">
                <a:solidFill>
                  <a:srgbClr val="2F1A14"/>
                </a:solidFill>
              </a:rPr>
            </a:br>
            <a:r>
              <a:rPr sz="3743">
                <a:solidFill>
                  <a:srgbClr val="2F1A14"/>
                </a:solidFill>
              </a:rPr>
              <a:t>Positive Discipline in the Classroom(</a:t>
            </a:r>
            <a:r>
              <a:rPr sz="3223">
                <a:solidFill>
                  <a:srgbClr val="2F1A14"/>
                </a:solidFill>
              </a:rPr>
              <a:t>Nelsen</a:t>
            </a:r>
            <a:r>
              <a:rPr sz="3743">
                <a:solidFill>
                  <a:srgbClr val="2F1A14"/>
                </a:solidFill>
              </a:rPr>
              <a:t>, </a:t>
            </a:r>
            <a:r>
              <a:rPr sz="3223">
                <a:solidFill>
                  <a:srgbClr val="2F1A14"/>
                </a:solidFill>
              </a:rPr>
              <a:t>Lott and Glen)</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ph type="title" idx="4294967295"/>
          </p:nvPr>
        </p:nvSpPr>
        <p:spPr>
          <a:xfrm>
            <a:off x="1360487" y="1882775"/>
            <a:ext cx="10282238" cy="50720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251206">
              <a:defRPr sz="1800">
                <a:solidFill>
                  <a:srgbClr val="000000"/>
                </a:solidFill>
              </a:defRPr>
            </a:pPr>
            <a:r>
              <a:rPr sz="3096">
                <a:solidFill>
                  <a:srgbClr val="2F1A14"/>
                </a:solidFill>
              </a:rPr>
              <a:t>WHAT IS IT?</a:t>
            </a:r>
            <a:br>
              <a:rPr sz="3096">
                <a:solidFill>
                  <a:srgbClr val="2F1A14"/>
                </a:solidFill>
              </a:rPr>
            </a:br>
            <a:br>
              <a:rPr sz="3096">
                <a:solidFill>
                  <a:srgbClr val="2F1A14"/>
                </a:solidFill>
              </a:rPr>
            </a:br>
            <a:r>
              <a:rPr sz="3096">
                <a:solidFill>
                  <a:srgbClr val="2F1A14"/>
                </a:solidFill>
              </a:rPr>
              <a:t>Restoration allows for healing rather than alienation. It requires thinking about the behaviors rather than the rules themselves-working on the relationship that was harmed and includes all those impacted by the action in a collaborative process of developing a plan for change and restitution (Stutzman)</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ph type="title" idx="4294967295"/>
          </p:nvPr>
        </p:nvSpPr>
        <p:spPr>
          <a:xfrm>
            <a:off x="1585912" y="2619375"/>
            <a:ext cx="10372726" cy="4286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268731">
              <a:defRPr sz="1800">
                <a:solidFill>
                  <a:srgbClr val="000000"/>
                </a:solidFill>
              </a:defRPr>
            </a:pPr>
            <a:r>
              <a:rPr sz="3496">
                <a:solidFill>
                  <a:srgbClr val="2F1A14"/>
                </a:solidFill>
              </a:rPr>
              <a:t>Restorative practices does not seek to negate consequences of the behavior.  Instead the focus is on helping students understand the real harm done by behavior, to take responsibility for actions, and to commit to positive change </a:t>
            </a:r>
            <a:r>
              <a:rPr sz="3312">
                <a:solidFill>
                  <a:srgbClr val="2F1A14"/>
                </a:solidFill>
              </a:rPr>
              <a:t>(Stutzman)</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 name="Shape 16"/>
          <p:cNvSpPr/>
          <p:nvPr>
            <p:ph type="title" idx="4294967295"/>
          </p:nvPr>
        </p:nvSpPr>
        <p:spPr>
          <a:xfrm>
            <a:off x="1600199" y="1347787"/>
            <a:ext cx="10464802" cy="70564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319408" indent="-319408" defTabSz="303783">
              <a:buSzPct val="40000"/>
              <a:buBlip>
                <a:blip r:embed="rId2"/>
              </a:buBlip>
              <a:defRPr sz="1800">
                <a:solidFill>
                  <a:srgbClr val="000000"/>
                </a:solidFill>
              </a:defRPr>
            </a:pPr>
            <a:r>
              <a:rPr sz="4940">
                <a:solidFill>
                  <a:srgbClr val="2F1A14"/>
                </a:solidFill>
              </a:rPr>
              <a:t>BELIEFS</a:t>
            </a:r>
            <a:br>
              <a:rPr sz="4940">
                <a:solidFill>
                  <a:srgbClr val="2F1A14"/>
                </a:solidFill>
              </a:rPr>
            </a:br>
            <a:r>
              <a:rPr sz="3743">
                <a:solidFill>
                  <a:srgbClr val="2F1A14"/>
                </a:solidFill>
              </a:rPr>
              <a:t>Collaborative problem solving is necessary for buy-in and lasting change</a:t>
            </a:r>
            <a:br>
              <a:rPr sz="3743">
                <a:solidFill>
                  <a:srgbClr val="2F1A14"/>
                </a:solidFill>
              </a:rPr>
            </a:br>
            <a:r>
              <a:rPr sz="3743">
                <a:solidFill>
                  <a:srgbClr val="2F1A14"/>
                </a:solidFill>
              </a:rPr>
              <a:t>Misbehavior can become a teachable moment</a:t>
            </a:r>
            <a:br>
              <a:rPr sz="3743">
                <a:solidFill>
                  <a:srgbClr val="2F1A14"/>
                </a:solidFill>
              </a:rPr>
            </a:br>
            <a:r>
              <a:rPr sz="3743">
                <a:solidFill>
                  <a:srgbClr val="2F1A14"/>
                </a:solidFill>
              </a:rPr>
              <a:t>Empowers growth and change through seeing impact on others and repairing harm</a:t>
            </a:r>
            <a:br>
              <a:rPr sz="3743">
                <a:solidFill>
                  <a:srgbClr val="2F1A14"/>
                </a:solidFill>
              </a:rPr>
            </a:br>
            <a:r>
              <a:rPr sz="3743">
                <a:solidFill>
                  <a:srgbClr val="2F1A14"/>
                </a:solidFill>
              </a:rPr>
              <a:t>Conflict creates learning opportunities</a:t>
            </a:r>
            <a:br>
              <a:rPr sz="3743">
                <a:solidFill>
                  <a:srgbClr val="2F1A14"/>
                </a:solidFill>
              </a:rPr>
            </a:br>
            <a:r>
              <a:rPr sz="3743">
                <a:solidFill>
                  <a:srgbClr val="2F1A14"/>
                </a:solidFill>
              </a:rPr>
              <a:t>Give tools to kids</a:t>
            </a:r>
            <a:br>
              <a:rPr sz="3743">
                <a:solidFill>
                  <a:srgbClr val="2F1A14"/>
                </a:solidFill>
              </a:rPr>
            </a:br>
            <a:r>
              <a:rPr sz="3743">
                <a:solidFill>
                  <a:srgbClr val="2F1A14"/>
                </a:solidFill>
              </a:rPr>
              <a:t>Empower them- as they help with agreement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ph type="title" idx="4294967295"/>
          </p:nvPr>
        </p:nvSpPr>
        <p:spPr>
          <a:xfrm>
            <a:off x="1600199" y="1347787"/>
            <a:ext cx="10464802" cy="70564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defTabSz="321310">
              <a:defRPr sz="1800">
                <a:solidFill>
                  <a:srgbClr val="000000"/>
                </a:solidFill>
              </a:defRPr>
            </a:pPr>
            <a:endParaRPr sz="5280">
              <a:solidFill>
                <a:srgbClr val="2F1A14"/>
              </a:solidFill>
            </a:endParaRPr>
          </a:p>
          <a:p>
            <a:pPr lvl="0" marL="529389" indent="-529389" defTabSz="321310">
              <a:buSzPct val="100000"/>
              <a:defRPr sz="1800">
                <a:solidFill>
                  <a:srgbClr val="000000"/>
                </a:solidFill>
              </a:defRPr>
            </a:pPr>
            <a:r>
              <a:rPr sz="5280">
                <a:solidFill>
                  <a:srgbClr val="2F1A14"/>
                </a:solidFill>
              </a:rPr>
              <a:t>Must take responsibility for harm to engage in restorative practice</a:t>
            </a:r>
            <a:endParaRPr sz="5280">
              <a:solidFill>
                <a:srgbClr val="2F1A14"/>
              </a:solidFill>
            </a:endParaRPr>
          </a:p>
          <a:p>
            <a:pPr lvl="0" marL="529389" indent="-529389" defTabSz="321310">
              <a:buSzPct val="100000"/>
              <a:defRPr sz="1800">
                <a:solidFill>
                  <a:srgbClr val="000000"/>
                </a:solidFill>
              </a:defRPr>
            </a:pPr>
            <a:r>
              <a:rPr sz="5280">
                <a:solidFill>
                  <a:srgbClr val="2F1A14"/>
                </a:solidFill>
              </a:rPr>
              <a:t>3 questions: what happened? Who takes responsibility and how repair the harm?</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1555749" y="1250950"/>
            <a:ext cx="10464802" cy="6862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316706" indent="-316706" defTabSz="408940">
              <a:buSzPct val="40000"/>
              <a:buBlip>
                <a:blip r:embed="rId2"/>
              </a:buBlip>
              <a:defRPr sz="1800">
                <a:solidFill>
                  <a:srgbClr val="000000"/>
                </a:solidFill>
              </a:defRPr>
            </a:pPr>
            <a:r>
              <a:rPr sz="5040">
                <a:solidFill>
                  <a:srgbClr val="2F1A14"/>
                </a:solidFill>
              </a:rPr>
              <a:t>Philosophy</a:t>
            </a:r>
            <a:br>
              <a:rPr sz="5040">
                <a:solidFill>
                  <a:srgbClr val="2F1A14"/>
                </a:solidFill>
              </a:rPr>
            </a:br>
            <a:r>
              <a:rPr sz="4200">
                <a:solidFill>
                  <a:srgbClr val="2F1A14"/>
                </a:solidFill>
              </a:rPr>
              <a:t>Inquiry-keep asking questions-remain curious/delay judgement</a:t>
            </a:r>
            <a:br>
              <a:rPr sz="4200">
                <a:solidFill>
                  <a:srgbClr val="2F1A14"/>
                </a:solidFill>
              </a:rPr>
            </a:br>
            <a:r>
              <a:rPr sz="4200">
                <a:solidFill>
                  <a:srgbClr val="2F1A14"/>
                </a:solidFill>
              </a:rPr>
              <a:t>Focus on maintaining relationships and harm done to relationship </a:t>
            </a:r>
            <a:br>
              <a:rPr sz="4200">
                <a:solidFill>
                  <a:srgbClr val="2F1A14"/>
                </a:solidFill>
              </a:rPr>
            </a:br>
            <a:r>
              <a:rPr sz="4200">
                <a:solidFill>
                  <a:srgbClr val="2F1A14"/>
                </a:solidFill>
              </a:rPr>
              <a:t>Natural consequences not adult imposed</a:t>
            </a:r>
            <a:br>
              <a:rPr sz="4200">
                <a:solidFill>
                  <a:srgbClr val="2F1A14"/>
                </a:solidFill>
              </a:rPr>
            </a:br>
            <a:r>
              <a:rPr sz="4200">
                <a:solidFill>
                  <a:srgbClr val="2F1A14"/>
                </a:solidFill>
              </a:rPr>
              <a:t>Teaching responsibility not obedience</a:t>
            </a:r>
            <a:br>
              <a:rPr sz="4200">
                <a:solidFill>
                  <a:srgbClr val="2F1A14"/>
                </a:solidFill>
              </a:rPr>
            </a:br>
            <a:r>
              <a:rPr sz="4200">
                <a:solidFill>
                  <a:srgbClr val="2F1A14"/>
                </a:solidFill>
              </a:rPr>
              <a:t>Focus on victim, offender and community</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 name="Shape 22"/>
          <p:cNvSpPr/>
          <p:nvPr>
            <p:ph type="title" idx="4294967295"/>
          </p:nvPr>
        </p:nvSpPr>
        <p:spPr>
          <a:xfrm>
            <a:off x="1573212" y="615950"/>
            <a:ext cx="10464801" cy="7727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281606" indent="-281606" defTabSz="315468">
              <a:buSzPct val="40000"/>
              <a:buBlip>
                <a:blip r:embed="rId2"/>
              </a:buBlip>
              <a:defRPr sz="1800">
                <a:solidFill>
                  <a:srgbClr val="000000"/>
                </a:solidFill>
              </a:defRPr>
            </a:pPr>
            <a:r>
              <a:rPr sz="3888">
                <a:solidFill>
                  <a:srgbClr val="2F1A14"/>
                </a:solidFill>
              </a:rPr>
              <a:t>Philosophy</a:t>
            </a:r>
            <a:br>
              <a:rPr sz="3888">
                <a:solidFill>
                  <a:srgbClr val="2F1A14"/>
                </a:solidFill>
              </a:rPr>
            </a:br>
            <a:r>
              <a:rPr sz="3888">
                <a:solidFill>
                  <a:srgbClr val="2F1A14"/>
                </a:solidFill>
              </a:rPr>
              <a:t>Restoration of dignity </a:t>
            </a:r>
            <a:br>
              <a:rPr sz="3888">
                <a:solidFill>
                  <a:srgbClr val="2F1A14"/>
                </a:solidFill>
              </a:rPr>
            </a:br>
            <a:r>
              <a:rPr sz="3888">
                <a:solidFill>
                  <a:srgbClr val="2F1A14"/>
                </a:solidFill>
              </a:rPr>
              <a:t>Shifts lens from blame /punishment to support</a:t>
            </a:r>
            <a:br>
              <a:rPr sz="3888">
                <a:solidFill>
                  <a:srgbClr val="2F1A14"/>
                </a:solidFill>
              </a:rPr>
            </a:br>
            <a:r>
              <a:rPr sz="3888">
                <a:solidFill>
                  <a:srgbClr val="2F1A14"/>
                </a:solidFill>
              </a:rPr>
              <a:t>Punishment-breaks sense of belongingness/community - it is exclusionary ANd only works if kids engaged not at-risk kids</a:t>
            </a:r>
            <a:br>
              <a:rPr sz="3888">
                <a:solidFill>
                  <a:srgbClr val="2F1A14"/>
                </a:solidFill>
              </a:rPr>
            </a:br>
            <a:r>
              <a:rPr sz="3888">
                <a:solidFill>
                  <a:srgbClr val="2F1A14"/>
                </a:solidFill>
              </a:rPr>
              <a:t>Children learn through modeling not consequences=How do we speak, regulate ourselves during discussion</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ph type="title" idx="4294967295"/>
          </p:nvPr>
        </p:nvSpPr>
        <p:spPr>
          <a:xfrm>
            <a:off x="1838324" y="1349375"/>
            <a:ext cx="10464802" cy="64325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0" marL="269901" indent="-269901" defTabSz="233679">
              <a:buSzPct val="40000"/>
              <a:buBlip>
                <a:blip r:embed="rId2"/>
              </a:buBlip>
              <a:defRPr sz="1800">
                <a:solidFill>
                  <a:srgbClr val="000000"/>
                </a:solidFill>
              </a:defRPr>
            </a:pPr>
            <a:r>
              <a:rPr sz="4040">
                <a:solidFill>
                  <a:srgbClr val="2F1A14"/>
                </a:solidFill>
              </a:rPr>
              <a:t>Philosophy</a:t>
            </a:r>
            <a:br>
              <a:rPr sz="4040">
                <a:solidFill>
                  <a:srgbClr val="2F1A14"/>
                </a:solidFill>
              </a:rPr>
            </a:br>
            <a:r>
              <a:rPr sz="3400">
                <a:solidFill>
                  <a:srgbClr val="2F1A14"/>
                </a:solidFill>
              </a:rPr>
              <a:t>Collective responsibility--build community</a:t>
            </a:r>
            <a:br>
              <a:rPr sz="3400">
                <a:solidFill>
                  <a:srgbClr val="2F1A14"/>
                </a:solidFill>
              </a:rPr>
            </a:br>
            <a:r>
              <a:rPr sz="3400">
                <a:solidFill>
                  <a:srgbClr val="2F1A14"/>
                </a:solidFill>
              </a:rPr>
              <a:t>We communicate that when things get tough we send folks away to higher authority/to 3rd party; we don't deal with it</a:t>
            </a:r>
            <a:br>
              <a:rPr sz="3400">
                <a:solidFill>
                  <a:srgbClr val="2F1A14"/>
                </a:solidFill>
              </a:rPr>
            </a:br>
            <a:r>
              <a:rPr sz="3400">
                <a:solidFill>
                  <a:srgbClr val="2F1A14"/>
                </a:solidFill>
              </a:rPr>
              <a:t>Restitution is 1st party/direct person harmed</a:t>
            </a:r>
            <a:br>
              <a:rPr sz="3400">
                <a:solidFill>
                  <a:srgbClr val="2F1A14"/>
                </a:solidFill>
              </a:rPr>
            </a:br>
            <a:r>
              <a:rPr sz="3400">
                <a:solidFill>
                  <a:srgbClr val="2F1A14"/>
                </a:solidFill>
              </a:rPr>
              <a:t>3r's-respect, responsibility (better regulated when involved) and repair</a:t>
            </a:r>
            <a:br>
              <a:rPr sz="3400">
                <a:solidFill>
                  <a:srgbClr val="2F1A14"/>
                </a:solidFill>
              </a:rPr>
            </a:br>
            <a:r>
              <a:rPr sz="3400">
                <a:solidFill>
                  <a:srgbClr val="2F1A14"/>
                </a:solidFill>
              </a:rPr>
              <a:t>Separate person from behavior</a:t>
            </a:r>
            <a:br>
              <a:rPr sz="3400">
                <a:solidFill>
                  <a:srgbClr val="2F1A14"/>
                </a:solidFill>
              </a:rPr>
            </a:br>
            <a:br>
              <a:rPr sz="3400">
                <a:solidFill>
                  <a:srgbClr val="2F1A14"/>
                </a:solidFill>
              </a:rPr>
            </a:b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1B2B2F"/>
      </a:dk1>
      <a:lt1>
        <a:srgbClr val="2F1914"/>
      </a:lt1>
      <a:dk2>
        <a:srgbClr val="A7A7A7"/>
      </a:dk2>
      <a:lt2>
        <a:srgbClr val="535353"/>
      </a:lt2>
      <a:accent1>
        <a:srgbClr val="60789B"/>
      </a:accent1>
      <a:accent2>
        <a:srgbClr val="6B8756"/>
      </a:accent2>
      <a:accent3>
        <a:srgbClr val="ABACAD"/>
      </a:accent3>
      <a:accent4>
        <a:srgbClr val="281611"/>
      </a:accent4>
      <a:accent5>
        <a:srgbClr val="B6BDC9"/>
      </a:accent5>
      <a:accent6>
        <a:srgbClr val="617A4E"/>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0">
              <a:srgbClr val="000000">
                <a:alpha val="25000"/>
              </a:srgbClr>
            </a:outerShdw>
          </a:effectLst>
        </a:effectStyle>
        <a:effectStyle>
          <a:effectLst>
            <a:outerShdw sx="100000" sy="100000" kx="0" ky="0" algn="b" rotWithShape="0" blurRad="50800" dist="25400" dir="0">
              <a:srgbClr val="000000">
                <a:alpha val="2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F1A14"/>
        </a:solidFill>
        <a:ln w="25400" cap="flat">
          <a:solidFill>
            <a:srgbClr val="60789B"/>
          </a:solidFill>
          <a:prstDash val="solid"/>
          <a:bevel/>
        </a:ln>
        <a:effectLst>
          <a:outerShdw sx="100000" sy="100000" kx="0" ky="0" algn="b" rotWithShape="0" blurRad="50800" dist="25400" dir="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1B2B2F"/>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89B"/>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1B2B2F"/>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89B"/>
      </a:accent1>
      <a:accent2>
        <a:srgbClr val="6B8756"/>
      </a:accent2>
      <a:accent3>
        <a:srgbClr val="ABACAD"/>
      </a:accent3>
      <a:accent4>
        <a:srgbClr val="281611"/>
      </a:accent4>
      <a:accent5>
        <a:srgbClr val="B6BDC9"/>
      </a:accent5>
      <a:accent6>
        <a:srgbClr val="617A4E"/>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0">
              <a:srgbClr val="000000">
                <a:alpha val="25000"/>
              </a:srgbClr>
            </a:outerShdw>
          </a:effectLst>
        </a:effectStyle>
        <a:effectStyle>
          <a:effectLst>
            <a:outerShdw sx="100000" sy="100000" kx="0" ky="0" algn="b" rotWithShape="0" blurRad="50800" dist="25400" dir="0">
              <a:srgbClr val="000000">
                <a:alpha val="2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F1A14"/>
        </a:solidFill>
        <a:ln w="25400" cap="flat">
          <a:solidFill>
            <a:srgbClr val="60789B"/>
          </a:solidFill>
          <a:prstDash val="solid"/>
          <a:bevel/>
        </a:ln>
        <a:effectLst>
          <a:outerShdw sx="100000" sy="100000" kx="0" ky="0" algn="b" rotWithShape="0" blurRad="50800" dist="25400" dir="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1B2B2F"/>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89B"/>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1B2B2F"/>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